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28"/>
  </p:notesMasterIdLst>
  <p:handoutMasterIdLst>
    <p:handoutMasterId r:id="rId29"/>
  </p:handoutMasterIdLst>
  <p:sldIdLst>
    <p:sldId id="647" r:id="rId2"/>
    <p:sldId id="701" r:id="rId3"/>
    <p:sldId id="694" r:id="rId4"/>
    <p:sldId id="700" r:id="rId5"/>
    <p:sldId id="702" r:id="rId6"/>
    <p:sldId id="680" r:id="rId7"/>
    <p:sldId id="687" r:id="rId8"/>
    <p:sldId id="703" r:id="rId9"/>
    <p:sldId id="698" r:id="rId10"/>
    <p:sldId id="691" r:id="rId11"/>
    <p:sldId id="699" r:id="rId12"/>
    <p:sldId id="692" r:id="rId13"/>
    <p:sldId id="704" r:id="rId14"/>
    <p:sldId id="675" r:id="rId15"/>
    <p:sldId id="676" r:id="rId16"/>
    <p:sldId id="695" r:id="rId17"/>
    <p:sldId id="696" r:id="rId18"/>
    <p:sldId id="697" r:id="rId19"/>
    <p:sldId id="690" r:id="rId20"/>
    <p:sldId id="673" r:id="rId21"/>
    <p:sldId id="682" r:id="rId22"/>
    <p:sldId id="683" r:id="rId23"/>
    <p:sldId id="684" r:id="rId24"/>
    <p:sldId id="685" r:id="rId25"/>
    <p:sldId id="686" r:id="rId26"/>
    <p:sldId id="689" r:id="rId27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C0C0C0"/>
    <a:srgbClr val="000000"/>
    <a:srgbClr val="41BEFF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1" autoAdjust="0"/>
    <p:restoredTop sz="84565" autoAdjust="0"/>
  </p:normalViewPr>
  <p:slideViewPr>
    <p:cSldViewPr>
      <p:cViewPr varScale="1">
        <p:scale>
          <a:sx n="58" d="100"/>
          <a:sy n="58" d="100"/>
        </p:scale>
        <p:origin x="780" y="36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1008D2-97BA-4D91-B031-A3ACE9FDE75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A81921-FD3F-4AE2-9DAD-6B9774AC3F1E}">
      <dgm:prSet/>
      <dgm:spPr>
        <a:solidFill>
          <a:schemeClr val="accent5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/>
              </a:solidFill>
            </a:rPr>
            <a:t>1. </a:t>
          </a:r>
          <a:r>
            <a:rPr lang="en-US" b="1" dirty="0">
              <a:solidFill>
                <a:schemeClr val="tx1"/>
              </a:solidFill>
            </a:rPr>
            <a:t>Which</a:t>
          </a:r>
          <a:r>
            <a:rPr lang="en-US" b="0" dirty="0">
              <a:solidFill>
                <a:schemeClr val="tx1"/>
              </a:solidFill>
            </a:rPr>
            <a:t> are established Blockchain Systems?</a:t>
          </a:r>
          <a:endParaRPr lang="en-GB" b="0" dirty="0">
            <a:solidFill>
              <a:schemeClr val="tx1"/>
            </a:solidFill>
          </a:endParaRPr>
        </a:p>
      </dgm:t>
    </dgm:pt>
    <dgm:pt modelId="{DCF7A6CE-AF3F-4BF3-96BD-959705E7C7EB}" type="parTrans" cxnId="{CEE6A521-96D7-44A8-B932-8D21D5245362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5F3F1B15-0A09-44DC-ABE5-2D1A65438465}" type="sibTrans" cxnId="{CEE6A521-96D7-44A8-B932-8D21D5245362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FE40B5C3-5602-4257-9071-72FA9B994C0C}">
      <dgm:prSet/>
      <dgm:spPr>
        <a:solidFill>
          <a:schemeClr val="accent5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/>
              </a:solidFill>
            </a:rPr>
            <a:t>2. What is the respective </a:t>
          </a:r>
          <a:r>
            <a:rPr lang="en-US" b="1" dirty="0">
              <a:solidFill>
                <a:schemeClr val="tx1"/>
              </a:solidFill>
            </a:rPr>
            <a:t>Setup</a:t>
          </a:r>
          <a:r>
            <a:rPr lang="en-US" b="0" dirty="0">
              <a:solidFill>
                <a:schemeClr val="tx1"/>
              </a:solidFill>
            </a:rPr>
            <a:t> of established Blockchain Systems?</a:t>
          </a:r>
          <a:endParaRPr lang="en-GB" b="0" dirty="0">
            <a:solidFill>
              <a:schemeClr val="tx1"/>
            </a:solidFill>
          </a:endParaRPr>
        </a:p>
      </dgm:t>
    </dgm:pt>
    <dgm:pt modelId="{9DC38516-B24E-4D9D-A0B6-5FEB6E6DA3CD}" type="parTrans" cxnId="{C0153A9C-E293-45F5-A4C7-26267F311C9D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632E80F2-3613-4BCB-B4ED-9DA6B87E8553}" type="sibTrans" cxnId="{C0153A9C-E293-45F5-A4C7-26267F311C9D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1478D63E-AE95-4A87-9650-2EDAFF85CA7B}">
      <dgm:prSet/>
      <dgm:spPr>
        <a:solidFill>
          <a:schemeClr val="accent5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/>
              </a:solidFill>
            </a:rPr>
            <a:t>3. How do established Blockchain Systems </a:t>
          </a:r>
          <a:r>
            <a:rPr lang="en-US" b="1" dirty="0">
              <a:solidFill>
                <a:schemeClr val="tx1"/>
              </a:solidFill>
            </a:rPr>
            <a:t>differ</a:t>
          </a:r>
          <a:r>
            <a:rPr lang="en-US" b="0" dirty="0">
              <a:solidFill>
                <a:schemeClr val="tx1"/>
              </a:solidFill>
            </a:rPr>
            <a:t>?</a:t>
          </a:r>
          <a:endParaRPr lang="en-GB" b="0" dirty="0">
            <a:solidFill>
              <a:schemeClr val="tx1"/>
            </a:solidFill>
          </a:endParaRPr>
        </a:p>
      </dgm:t>
    </dgm:pt>
    <dgm:pt modelId="{576F8C78-5851-4333-BE28-F5D1553D9884}" type="parTrans" cxnId="{855E5402-0E76-4537-9E2C-5F82B971EFA1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13822216-D7CB-449A-9CBC-5D31679EAA69}" type="sibTrans" cxnId="{855E5402-0E76-4537-9E2C-5F82B971EFA1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4B9F37BE-ED5D-4D82-8E0B-2BC03B79A734}">
      <dgm:prSet/>
      <dgm:spPr>
        <a:solidFill>
          <a:schemeClr val="accent5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/>
              </a:solidFill>
            </a:rPr>
            <a:t>4. What are </a:t>
          </a:r>
          <a:r>
            <a:rPr lang="en-US" b="1" dirty="0">
              <a:solidFill>
                <a:schemeClr val="tx1"/>
              </a:solidFill>
            </a:rPr>
            <a:t>crucial</a:t>
          </a:r>
          <a:r>
            <a:rPr lang="en-US" b="0" dirty="0">
              <a:solidFill>
                <a:schemeClr val="tx1"/>
              </a:solidFill>
            </a:rPr>
            <a:t> Components and Characteristics of all established Blockchain Systems?</a:t>
          </a:r>
          <a:endParaRPr lang="en-GB" b="0" dirty="0">
            <a:solidFill>
              <a:schemeClr val="tx1"/>
            </a:solidFill>
          </a:endParaRPr>
        </a:p>
      </dgm:t>
    </dgm:pt>
    <dgm:pt modelId="{63512319-8B41-4406-9B02-D351A6471FC1}" type="parTrans" cxnId="{59862E6F-D940-42F1-A0E5-D169A139E10F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84863042-5EA0-4E6E-82B8-BEDD2366EC54}" type="sibTrans" cxnId="{59862E6F-D940-42F1-A0E5-D169A139E10F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1CAC5157-2A88-43D8-B01E-1B62DFB46E33}">
      <dgm:prSet/>
      <dgm:spPr>
        <a:solidFill>
          <a:schemeClr val="accent5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/>
              </a:solidFill>
            </a:rPr>
            <a:t>5. How can a </a:t>
          </a:r>
          <a:r>
            <a:rPr lang="en-US" b="1" dirty="0">
              <a:solidFill>
                <a:schemeClr val="tx1"/>
              </a:solidFill>
            </a:rPr>
            <a:t>Design</a:t>
          </a:r>
          <a:r>
            <a:rPr lang="en-US" b="0" dirty="0">
              <a:solidFill>
                <a:schemeClr val="tx1"/>
              </a:solidFill>
            </a:rPr>
            <a:t> </a:t>
          </a:r>
          <a:r>
            <a:rPr lang="en-US" b="1" dirty="0">
              <a:solidFill>
                <a:schemeClr val="tx1"/>
              </a:solidFill>
            </a:rPr>
            <a:t>Space</a:t>
          </a:r>
          <a:r>
            <a:rPr lang="en-US" b="0" dirty="0">
              <a:solidFill>
                <a:schemeClr val="tx1"/>
              </a:solidFill>
            </a:rPr>
            <a:t> of Blockchain Systems be defined?</a:t>
          </a:r>
          <a:endParaRPr lang="en-GB" b="0" dirty="0">
            <a:solidFill>
              <a:schemeClr val="tx1"/>
            </a:solidFill>
          </a:endParaRPr>
        </a:p>
      </dgm:t>
    </dgm:pt>
    <dgm:pt modelId="{E78D3E66-1F4E-4061-8854-5502D8C2CC9B}" type="parTrans" cxnId="{D10EDFC9-0DC6-47FE-B9FC-4F9DC526DC21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D0AE4AA3-5818-4BC7-8164-B8B3ABE92B59}" type="sibTrans" cxnId="{D10EDFC9-0DC6-47FE-B9FC-4F9DC526DC21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83EF0EEA-ADA9-4666-B64E-7B611A520E3B}" type="pres">
      <dgm:prSet presAssocID="{B41008D2-97BA-4D91-B031-A3ACE9FDE75D}" presName="linear" presStyleCnt="0">
        <dgm:presLayoutVars>
          <dgm:animLvl val="lvl"/>
          <dgm:resizeHandles val="exact"/>
        </dgm:presLayoutVars>
      </dgm:prSet>
      <dgm:spPr/>
    </dgm:pt>
    <dgm:pt modelId="{AFA2B316-B434-477A-B74D-59C4498EA7EA}" type="pres">
      <dgm:prSet presAssocID="{3AA81921-FD3F-4AE2-9DAD-6B9774AC3F1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46A7F42-091D-4B24-B657-B831E75F2E2E}" type="pres">
      <dgm:prSet presAssocID="{5F3F1B15-0A09-44DC-ABE5-2D1A65438465}" presName="spacer" presStyleCnt="0"/>
      <dgm:spPr/>
    </dgm:pt>
    <dgm:pt modelId="{DAC4C7D3-60D0-4D90-BAF9-87C41A594360}" type="pres">
      <dgm:prSet presAssocID="{FE40B5C3-5602-4257-9071-72FA9B994C0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22F376D-3A1C-41F3-872A-8C1369D6222A}" type="pres">
      <dgm:prSet presAssocID="{632E80F2-3613-4BCB-B4ED-9DA6B87E8553}" presName="spacer" presStyleCnt="0"/>
      <dgm:spPr/>
    </dgm:pt>
    <dgm:pt modelId="{CBF4C96D-11FE-4AB5-8B03-5FA8E196F6E5}" type="pres">
      <dgm:prSet presAssocID="{1478D63E-AE95-4A87-9650-2EDAFF85CA7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2659769-369F-42D1-837E-A648143FE8AA}" type="pres">
      <dgm:prSet presAssocID="{13822216-D7CB-449A-9CBC-5D31679EAA69}" presName="spacer" presStyleCnt="0"/>
      <dgm:spPr/>
    </dgm:pt>
    <dgm:pt modelId="{DEBAFC3B-4F7B-4E6A-8BC2-7AF151987BB4}" type="pres">
      <dgm:prSet presAssocID="{4B9F37BE-ED5D-4D82-8E0B-2BC03B79A73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3760301-E059-4D43-8D2E-C77AD3D24BCA}" type="pres">
      <dgm:prSet presAssocID="{84863042-5EA0-4E6E-82B8-BEDD2366EC54}" presName="spacer" presStyleCnt="0"/>
      <dgm:spPr/>
    </dgm:pt>
    <dgm:pt modelId="{00BC1930-1A20-4B46-9240-C9D30551D3F4}" type="pres">
      <dgm:prSet presAssocID="{1CAC5157-2A88-43D8-B01E-1B62DFB46E3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55E5402-0E76-4537-9E2C-5F82B971EFA1}" srcId="{B41008D2-97BA-4D91-B031-A3ACE9FDE75D}" destId="{1478D63E-AE95-4A87-9650-2EDAFF85CA7B}" srcOrd="2" destOrd="0" parTransId="{576F8C78-5851-4333-BE28-F5D1553D9884}" sibTransId="{13822216-D7CB-449A-9CBC-5D31679EAA69}"/>
    <dgm:cxn modelId="{373AD31D-9E73-488F-B429-1009EFD76A17}" type="presOf" srcId="{FE40B5C3-5602-4257-9071-72FA9B994C0C}" destId="{DAC4C7D3-60D0-4D90-BAF9-87C41A594360}" srcOrd="0" destOrd="0" presId="urn:microsoft.com/office/officeart/2005/8/layout/vList2"/>
    <dgm:cxn modelId="{CEE6A521-96D7-44A8-B932-8D21D5245362}" srcId="{B41008D2-97BA-4D91-B031-A3ACE9FDE75D}" destId="{3AA81921-FD3F-4AE2-9DAD-6B9774AC3F1E}" srcOrd="0" destOrd="0" parTransId="{DCF7A6CE-AF3F-4BF3-96BD-959705E7C7EB}" sibTransId="{5F3F1B15-0A09-44DC-ABE5-2D1A65438465}"/>
    <dgm:cxn modelId="{D478493C-3108-4CF9-8D3D-4E23B16B3D24}" type="presOf" srcId="{B41008D2-97BA-4D91-B031-A3ACE9FDE75D}" destId="{83EF0EEA-ADA9-4666-B64E-7B611A520E3B}" srcOrd="0" destOrd="0" presId="urn:microsoft.com/office/officeart/2005/8/layout/vList2"/>
    <dgm:cxn modelId="{59862E6F-D940-42F1-A0E5-D169A139E10F}" srcId="{B41008D2-97BA-4D91-B031-A3ACE9FDE75D}" destId="{4B9F37BE-ED5D-4D82-8E0B-2BC03B79A734}" srcOrd="3" destOrd="0" parTransId="{63512319-8B41-4406-9B02-D351A6471FC1}" sibTransId="{84863042-5EA0-4E6E-82B8-BEDD2366EC54}"/>
    <dgm:cxn modelId="{8CDC1B89-976F-4C3F-B20F-8CF50E6517D0}" type="presOf" srcId="{1478D63E-AE95-4A87-9650-2EDAFF85CA7B}" destId="{CBF4C96D-11FE-4AB5-8B03-5FA8E196F6E5}" srcOrd="0" destOrd="0" presId="urn:microsoft.com/office/officeart/2005/8/layout/vList2"/>
    <dgm:cxn modelId="{16FC089A-B690-4DAA-B20E-5BC27AFBEFD4}" type="presOf" srcId="{3AA81921-FD3F-4AE2-9DAD-6B9774AC3F1E}" destId="{AFA2B316-B434-477A-B74D-59C4498EA7EA}" srcOrd="0" destOrd="0" presId="urn:microsoft.com/office/officeart/2005/8/layout/vList2"/>
    <dgm:cxn modelId="{C0153A9C-E293-45F5-A4C7-26267F311C9D}" srcId="{B41008D2-97BA-4D91-B031-A3ACE9FDE75D}" destId="{FE40B5C3-5602-4257-9071-72FA9B994C0C}" srcOrd="1" destOrd="0" parTransId="{9DC38516-B24E-4D9D-A0B6-5FEB6E6DA3CD}" sibTransId="{632E80F2-3613-4BCB-B4ED-9DA6B87E8553}"/>
    <dgm:cxn modelId="{6327C7B0-425C-46F1-B124-D67BEDF9ADA7}" type="presOf" srcId="{1CAC5157-2A88-43D8-B01E-1B62DFB46E33}" destId="{00BC1930-1A20-4B46-9240-C9D30551D3F4}" srcOrd="0" destOrd="0" presId="urn:microsoft.com/office/officeart/2005/8/layout/vList2"/>
    <dgm:cxn modelId="{D10EDFC9-0DC6-47FE-B9FC-4F9DC526DC21}" srcId="{B41008D2-97BA-4D91-B031-A3ACE9FDE75D}" destId="{1CAC5157-2A88-43D8-B01E-1B62DFB46E33}" srcOrd="4" destOrd="0" parTransId="{E78D3E66-1F4E-4061-8854-5502D8C2CC9B}" sibTransId="{D0AE4AA3-5818-4BC7-8164-B8B3ABE92B59}"/>
    <dgm:cxn modelId="{4408E4E3-1E3E-4964-9D62-4726B466F67A}" type="presOf" srcId="{4B9F37BE-ED5D-4D82-8E0B-2BC03B79A734}" destId="{DEBAFC3B-4F7B-4E6A-8BC2-7AF151987BB4}" srcOrd="0" destOrd="0" presId="urn:microsoft.com/office/officeart/2005/8/layout/vList2"/>
    <dgm:cxn modelId="{577C8D50-C3BA-4D2E-9874-557718C3DDD2}" type="presParOf" srcId="{83EF0EEA-ADA9-4666-B64E-7B611A520E3B}" destId="{AFA2B316-B434-477A-B74D-59C4498EA7EA}" srcOrd="0" destOrd="0" presId="urn:microsoft.com/office/officeart/2005/8/layout/vList2"/>
    <dgm:cxn modelId="{A3F255D4-D731-48BD-8395-9C1BBE36163D}" type="presParOf" srcId="{83EF0EEA-ADA9-4666-B64E-7B611A520E3B}" destId="{346A7F42-091D-4B24-B657-B831E75F2E2E}" srcOrd="1" destOrd="0" presId="urn:microsoft.com/office/officeart/2005/8/layout/vList2"/>
    <dgm:cxn modelId="{5535E7EF-D41F-41D5-8CC0-629B4BFD0D75}" type="presParOf" srcId="{83EF0EEA-ADA9-4666-B64E-7B611A520E3B}" destId="{DAC4C7D3-60D0-4D90-BAF9-87C41A594360}" srcOrd="2" destOrd="0" presId="urn:microsoft.com/office/officeart/2005/8/layout/vList2"/>
    <dgm:cxn modelId="{F30C77B2-CB29-42A8-9C37-A44F51CD4198}" type="presParOf" srcId="{83EF0EEA-ADA9-4666-B64E-7B611A520E3B}" destId="{E22F376D-3A1C-41F3-872A-8C1369D6222A}" srcOrd="3" destOrd="0" presId="urn:microsoft.com/office/officeart/2005/8/layout/vList2"/>
    <dgm:cxn modelId="{65F57A8A-1B8F-4A2A-9258-84DE5E350ECF}" type="presParOf" srcId="{83EF0EEA-ADA9-4666-B64E-7B611A520E3B}" destId="{CBF4C96D-11FE-4AB5-8B03-5FA8E196F6E5}" srcOrd="4" destOrd="0" presId="urn:microsoft.com/office/officeart/2005/8/layout/vList2"/>
    <dgm:cxn modelId="{FD25A91F-CD1A-40C6-BA6D-8AB754BD9A09}" type="presParOf" srcId="{83EF0EEA-ADA9-4666-B64E-7B611A520E3B}" destId="{72659769-369F-42D1-837E-A648143FE8AA}" srcOrd="5" destOrd="0" presId="urn:microsoft.com/office/officeart/2005/8/layout/vList2"/>
    <dgm:cxn modelId="{5181F5F4-E855-4137-BDB6-C0F7F82D7314}" type="presParOf" srcId="{83EF0EEA-ADA9-4666-B64E-7B611A520E3B}" destId="{DEBAFC3B-4F7B-4E6A-8BC2-7AF151987BB4}" srcOrd="6" destOrd="0" presId="urn:microsoft.com/office/officeart/2005/8/layout/vList2"/>
    <dgm:cxn modelId="{13917579-25BE-4133-8CB7-FE4F37F5F9F5}" type="presParOf" srcId="{83EF0EEA-ADA9-4666-B64E-7B611A520E3B}" destId="{D3760301-E059-4D43-8D2E-C77AD3D24BCA}" srcOrd="7" destOrd="0" presId="urn:microsoft.com/office/officeart/2005/8/layout/vList2"/>
    <dgm:cxn modelId="{4B4F607D-7110-41BC-B0AE-E7D68B655EB9}" type="presParOf" srcId="{83EF0EEA-ADA9-4666-B64E-7B611A520E3B}" destId="{00BC1930-1A20-4B46-9240-C9D30551D3F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1008D2-97BA-4D91-B031-A3ACE9FDE75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40B5C3-5602-4257-9071-72FA9B994C0C}">
      <dgm:prSet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>
                  <a:lumMod val="50000"/>
                  <a:lumOff val="50000"/>
                </a:schemeClr>
              </a:solidFill>
            </a:rPr>
            <a:t>2. What is the respective </a:t>
          </a:r>
          <a:r>
            <a:rPr lang="en-US" b="1" dirty="0">
              <a:solidFill>
                <a:schemeClr val="tx1">
                  <a:lumMod val="50000"/>
                  <a:lumOff val="50000"/>
                </a:schemeClr>
              </a:solidFill>
            </a:rPr>
            <a:t>Setup</a:t>
          </a:r>
          <a:r>
            <a:rPr lang="en-US" b="0" dirty="0">
              <a:solidFill>
                <a:schemeClr val="tx1">
                  <a:lumMod val="50000"/>
                  <a:lumOff val="50000"/>
                </a:schemeClr>
              </a:solidFill>
            </a:rPr>
            <a:t> of established Blockchain Systems?</a:t>
          </a:r>
          <a:endParaRPr lang="en-GB" b="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9DC38516-B24E-4D9D-A0B6-5FEB6E6DA3CD}" type="parTrans" cxnId="{C0153A9C-E293-45F5-A4C7-26267F311C9D}">
      <dgm:prSet/>
      <dgm:spPr/>
      <dgm:t>
        <a:bodyPr/>
        <a:lstStyle/>
        <a:p>
          <a:endParaRPr lang="en-US" b="0"/>
        </a:p>
      </dgm:t>
    </dgm:pt>
    <dgm:pt modelId="{632E80F2-3613-4BCB-B4ED-9DA6B87E8553}" type="sibTrans" cxnId="{C0153A9C-E293-45F5-A4C7-26267F311C9D}">
      <dgm:prSet/>
      <dgm:spPr/>
      <dgm:t>
        <a:bodyPr/>
        <a:lstStyle/>
        <a:p>
          <a:endParaRPr lang="en-US" b="0"/>
        </a:p>
      </dgm:t>
    </dgm:pt>
    <dgm:pt modelId="{1478D63E-AE95-4A87-9650-2EDAFF85CA7B}">
      <dgm:prSet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>
                  <a:lumMod val="50000"/>
                  <a:lumOff val="50000"/>
                </a:schemeClr>
              </a:solidFill>
            </a:rPr>
            <a:t>3. How do established Blockchain Systems </a:t>
          </a:r>
          <a:r>
            <a:rPr lang="en-US" b="1" dirty="0">
              <a:solidFill>
                <a:schemeClr val="tx1">
                  <a:lumMod val="50000"/>
                  <a:lumOff val="50000"/>
                </a:schemeClr>
              </a:solidFill>
            </a:rPr>
            <a:t>differ</a:t>
          </a:r>
          <a:r>
            <a:rPr lang="en-US" b="0" dirty="0">
              <a:solidFill>
                <a:schemeClr val="tx1">
                  <a:lumMod val="50000"/>
                  <a:lumOff val="50000"/>
                </a:schemeClr>
              </a:solidFill>
            </a:rPr>
            <a:t>?</a:t>
          </a:r>
          <a:endParaRPr lang="en-GB" b="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576F8C78-5851-4333-BE28-F5D1553D9884}" type="parTrans" cxnId="{855E5402-0E76-4537-9E2C-5F82B971EFA1}">
      <dgm:prSet/>
      <dgm:spPr/>
      <dgm:t>
        <a:bodyPr/>
        <a:lstStyle/>
        <a:p>
          <a:endParaRPr lang="en-US" b="0"/>
        </a:p>
      </dgm:t>
    </dgm:pt>
    <dgm:pt modelId="{13822216-D7CB-449A-9CBC-5D31679EAA69}" type="sibTrans" cxnId="{855E5402-0E76-4537-9E2C-5F82B971EFA1}">
      <dgm:prSet/>
      <dgm:spPr/>
      <dgm:t>
        <a:bodyPr/>
        <a:lstStyle/>
        <a:p>
          <a:endParaRPr lang="en-US" b="0"/>
        </a:p>
      </dgm:t>
    </dgm:pt>
    <dgm:pt modelId="{4B9F37BE-ED5D-4D82-8E0B-2BC03B79A734}">
      <dgm:prSet/>
      <dgm:spPr>
        <a:solidFill>
          <a:schemeClr val="accent5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/>
              </a:solidFill>
            </a:rPr>
            <a:t>4. What are </a:t>
          </a:r>
          <a:r>
            <a:rPr lang="en-US" b="1" dirty="0">
              <a:solidFill>
                <a:schemeClr val="tx1"/>
              </a:solidFill>
            </a:rPr>
            <a:t>crucial</a:t>
          </a:r>
          <a:r>
            <a:rPr lang="en-US" b="0" dirty="0">
              <a:solidFill>
                <a:schemeClr val="tx1"/>
              </a:solidFill>
            </a:rPr>
            <a:t> Components and Characteristics of all established Blockchain Systems?</a:t>
          </a:r>
          <a:endParaRPr lang="en-GB" b="0" dirty="0">
            <a:solidFill>
              <a:schemeClr val="tx1"/>
            </a:solidFill>
          </a:endParaRPr>
        </a:p>
      </dgm:t>
    </dgm:pt>
    <dgm:pt modelId="{63512319-8B41-4406-9B02-D351A6471FC1}" type="parTrans" cxnId="{59862E6F-D940-42F1-A0E5-D169A139E10F}">
      <dgm:prSet/>
      <dgm:spPr/>
      <dgm:t>
        <a:bodyPr/>
        <a:lstStyle/>
        <a:p>
          <a:endParaRPr lang="en-US" b="0"/>
        </a:p>
      </dgm:t>
    </dgm:pt>
    <dgm:pt modelId="{84863042-5EA0-4E6E-82B8-BEDD2366EC54}" type="sibTrans" cxnId="{59862E6F-D940-42F1-A0E5-D169A139E10F}">
      <dgm:prSet/>
      <dgm:spPr/>
      <dgm:t>
        <a:bodyPr/>
        <a:lstStyle/>
        <a:p>
          <a:endParaRPr lang="en-US" b="0"/>
        </a:p>
      </dgm:t>
    </dgm:pt>
    <dgm:pt modelId="{1CAC5157-2A88-43D8-B01E-1B62DFB46E33}">
      <dgm:prSet/>
      <dgm:spPr>
        <a:solidFill>
          <a:schemeClr val="accent5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/>
              </a:solidFill>
            </a:rPr>
            <a:t>5. How can a </a:t>
          </a:r>
          <a:r>
            <a:rPr lang="en-US" b="1" dirty="0">
              <a:solidFill>
                <a:schemeClr val="tx1"/>
              </a:solidFill>
            </a:rPr>
            <a:t>Design</a:t>
          </a:r>
          <a:r>
            <a:rPr lang="en-US" b="0" dirty="0">
              <a:solidFill>
                <a:schemeClr val="tx1"/>
              </a:solidFill>
            </a:rPr>
            <a:t> </a:t>
          </a:r>
          <a:r>
            <a:rPr lang="en-US" b="1" dirty="0">
              <a:solidFill>
                <a:schemeClr val="tx1"/>
              </a:solidFill>
            </a:rPr>
            <a:t>Space</a:t>
          </a:r>
          <a:r>
            <a:rPr lang="en-US" b="0" dirty="0">
              <a:solidFill>
                <a:schemeClr val="tx1"/>
              </a:solidFill>
            </a:rPr>
            <a:t> of Blockchain Systems be defined?</a:t>
          </a:r>
          <a:endParaRPr lang="en-GB" b="0" dirty="0">
            <a:solidFill>
              <a:schemeClr val="tx1"/>
            </a:solidFill>
          </a:endParaRPr>
        </a:p>
      </dgm:t>
    </dgm:pt>
    <dgm:pt modelId="{E78D3E66-1F4E-4061-8854-5502D8C2CC9B}" type="parTrans" cxnId="{D10EDFC9-0DC6-47FE-B9FC-4F9DC526DC21}">
      <dgm:prSet/>
      <dgm:spPr/>
      <dgm:t>
        <a:bodyPr/>
        <a:lstStyle/>
        <a:p>
          <a:endParaRPr lang="en-US" b="0"/>
        </a:p>
      </dgm:t>
    </dgm:pt>
    <dgm:pt modelId="{D0AE4AA3-5818-4BC7-8164-B8B3ABE92B59}" type="sibTrans" cxnId="{D10EDFC9-0DC6-47FE-B9FC-4F9DC526DC21}">
      <dgm:prSet/>
      <dgm:spPr/>
      <dgm:t>
        <a:bodyPr/>
        <a:lstStyle/>
        <a:p>
          <a:endParaRPr lang="en-US" b="0"/>
        </a:p>
      </dgm:t>
    </dgm:pt>
    <dgm:pt modelId="{3AA81921-FD3F-4AE2-9DAD-6B9774AC3F1E}">
      <dgm:prSet/>
      <dgm:spPr>
        <a:solidFill>
          <a:schemeClr val="bg1">
            <a:lumMod val="95000"/>
          </a:schemeClr>
        </a:solidFill>
        <a:ln>
          <a:noFill/>
        </a:ln>
      </dgm:spPr>
      <dgm:t>
        <a:bodyPr/>
        <a:lstStyle/>
        <a:p>
          <a:r>
            <a:rPr lang="en-US" b="0" dirty="0">
              <a:solidFill>
                <a:schemeClr val="tx1">
                  <a:lumMod val="50000"/>
                  <a:lumOff val="50000"/>
                </a:schemeClr>
              </a:solidFill>
            </a:rPr>
            <a:t>1. </a:t>
          </a:r>
          <a:r>
            <a:rPr lang="en-US" b="1" dirty="0">
              <a:solidFill>
                <a:schemeClr val="tx1">
                  <a:lumMod val="50000"/>
                  <a:lumOff val="50000"/>
                </a:schemeClr>
              </a:solidFill>
            </a:rPr>
            <a:t>Which</a:t>
          </a:r>
          <a:r>
            <a:rPr lang="en-US" b="0" dirty="0">
              <a:solidFill>
                <a:schemeClr val="tx1">
                  <a:lumMod val="50000"/>
                  <a:lumOff val="50000"/>
                </a:schemeClr>
              </a:solidFill>
            </a:rPr>
            <a:t> are established Blockchain Systems?</a:t>
          </a:r>
          <a:endParaRPr lang="en-GB" b="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5F3F1B15-0A09-44DC-ABE5-2D1A65438465}" type="sibTrans" cxnId="{CEE6A521-96D7-44A8-B932-8D21D5245362}">
      <dgm:prSet/>
      <dgm:spPr/>
      <dgm:t>
        <a:bodyPr/>
        <a:lstStyle/>
        <a:p>
          <a:endParaRPr lang="en-US" b="0"/>
        </a:p>
      </dgm:t>
    </dgm:pt>
    <dgm:pt modelId="{DCF7A6CE-AF3F-4BF3-96BD-959705E7C7EB}" type="parTrans" cxnId="{CEE6A521-96D7-44A8-B932-8D21D5245362}">
      <dgm:prSet/>
      <dgm:spPr/>
      <dgm:t>
        <a:bodyPr/>
        <a:lstStyle/>
        <a:p>
          <a:endParaRPr lang="en-US" b="0"/>
        </a:p>
      </dgm:t>
    </dgm:pt>
    <dgm:pt modelId="{83EF0EEA-ADA9-4666-B64E-7B611A520E3B}" type="pres">
      <dgm:prSet presAssocID="{B41008D2-97BA-4D91-B031-A3ACE9FDE75D}" presName="linear" presStyleCnt="0">
        <dgm:presLayoutVars>
          <dgm:animLvl val="lvl"/>
          <dgm:resizeHandles val="exact"/>
        </dgm:presLayoutVars>
      </dgm:prSet>
      <dgm:spPr/>
    </dgm:pt>
    <dgm:pt modelId="{AFA2B316-B434-477A-B74D-59C4498EA7EA}" type="pres">
      <dgm:prSet presAssocID="{3AA81921-FD3F-4AE2-9DAD-6B9774AC3F1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46A7F42-091D-4B24-B657-B831E75F2E2E}" type="pres">
      <dgm:prSet presAssocID="{5F3F1B15-0A09-44DC-ABE5-2D1A65438465}" presName="spacer" presStyleCnt="0"/>
      <dgm:spPr/>
    </dgm:pt>
    <dgm:pt modelId="{DAC4C7D3-60D0-4D90-BAF9-87C41A594360}" type="pres">
      <dgm:prSet presAssocID="{FE40B5C3-5602-4257-9071-72FA9B994C0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22F376D-3A1C-41F3-872A-8C1369D6222A}" type="pres">
      <dgm:prSet presAssocID="{632E80F2-3613-4BCB-B4ED-9DA6B87E8553}" presName="spacer" presStyleCnt="0"/>
      <dgm:spPr/>
    </dgm:pt>
    <dgm:pt modelId="{CBF4C96D-11FE-4AB5-8B03-5FA8E196F6E5}" type="pres">
      <dgm:prSet presAssocID="{1478D63E-AE95-4A87-9650-2EDAFF85CA7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2659769-369F-42D1-837E-A648143FE8AA}" type="pres">
      <dgm:prSet presAssocID="{13822216-D7CB-449A-9CBC-5D31679EAA69}" presName="spacer" presStyleCnt="0"/>
      <dgm:spPr/>
    </dgm:pt>
    <dgm:pt modelId="{DEBAFC3B-4F7B-4E6A-8BC2-7AF151987BB4}" type="pres">
      <dgm:prSet presAssocID="{4B9F37BE-ED5D-4D82-8E0B-2BC03B79A73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3760301-E059-4D43-8D2E-C77AD3D24BCA}" type="pres">
      <dgm:prSet presAssocID="{84863042-5EA0-4E6E-82B8-BEDD2366EC54}" presName="spacer" presStyleCnt="0"/>
      <dgm:spPr/>
    </dgm:pt>
    <dgm:pt modelId="{00BC1930-1A20-4B46-9240-C9D30551D3F4}" type="pres">
      <dgm:prSet presAssocID="{1CAC5157-2A88-43D8-B01E-1B62DFB46E3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55E5402-0E76-4537-9E2C-5F82B971EFA1}" srcId="{B41008D2-97BA-4D91-B031-A3ACE9FDE75D}" destId="{1478D63E-AE95-4A87-9650-2EDAFF85CA7B}" srcOrd="2" destOrd="0" parTransId="{576F8C78-5851-4333-BE28-F5D1553D9884}" sibTransId="{13822216-D7CB-449A-9CBC-5D31679EAA69}"/>
    <dgm:cxn modelId="{373AD31D-9E73-488F-B429-1009EFD76A17}" type="presOf" srcId="{FE40B5C3-5602-4257-9071-72FA9B994C0C}" destId="{DAC4C7D3-60D0-4D90-BAF9-87C41A594360}" srcOrd="0" destOrd="0" presId="urn:microsoft.com/office/officeart/2005/8/layout/vList2"/>
    <dgm:cxn modelId="{CEE6A521-96D7-44A8-B932-8D21D5245362}" srcId="{B41008D2-97BA-4D91-B031-A3ACE9FDE75D}" destId="{3AA81921-FD3F-4AE2-9DAD-6B9774AC3F1E}" srcOrd="0" destOrd="0" parTransId="{DCF7A6CE-AF3F-4BF3-96BD-959705E7C7EB}" sibTransId="{5F3F1B15-0A09-44DC-ABE5-2D1A65438465}"/>
    <dgm:cxn modelId="{D478493C-3108-4CF9-8D3D-4E23B16B3D24}" type="presOf" srcId="{B41008D2-97BA-4D91-B031-A3ACE9FDE75D}" destId="{83EF0EEA-ADA9-4666-B64E-7B611A520E3B}" srcOrd="0" destOrd="0" presId="urn:microsoft.com/office/officeart/2005/8/layout/vList2"/>
    <dgm:cxn modelId="{59862E6F-D940-42F1-A0E5-D169A139E10F}" srcId="{B41008D2-97BA-4D91-B031-A3ACE9FDE75D}" destId="{4B9F37BE-ED5D-4D82-8E0B-2BC03B79A734}" srcOrd="3" destOrd="0" parTransId="{63512319-8B41-4406-9B02-D351A6471FC1}" sibTransId="{84863042-5EA0-4E6E-82B8-BEDD2366EC54}"/>
    <dgm:cxn modelId="{8CDC1B89-976F-4C3F-B20F-8CF50E6517D0}" type="presOf" srcId="{1478D63E-AE95-4A87-9650-2EDAFF85CA7B}" destId="{CBF4C96D-11FE-4AB5-8B03-5FA8E196F6E5}" srcOrd="0" destOrd="0" presId="urn:microsoft.com/office/officeart/2005/8/layout/vList2"/>
    <dgm:cxn modelId="{16FC089A-B690-4DAA-B20E-5BC27AFBEFD4}" type="presOf" srcId="{3AA81921-FD3F-4AE2-9DAD-6B9774AC3F1E}" destId="{AFA2B316-B434-477A-B74D-59C4498EA7EA}" srcOrd="0" destOrd="0" presId="urn:microsoft.com/office/officeart/2005/8/layout/vList2"/>
    <dgm:cxn modelId="{C0153A9C-E293-45F5-A4C7-26267F311C9D}" srcId="{B41008D2-97BA-4D91-B031-A3ACE9FDE75D}" destId="{FE40B5C3-5602-4257-9071-72FA9B994C0C}" srcOrd="1" destOrd="0" parTransId="{9DC38516-B24E-4D9D-A0B6-5FEB6E6DA3CD}" sibTransId="{632E80F2-3613-4BCB-B4ED-9DA6B87E8553}"/>
    <dgm:cxn modelId="{6327C7B0-425C-46F1-B124-D67BEDF9ADA7}" type="presOf" srcId="{1CAC5157-2A88-43D8-B01E-1B62DFB46E33}" destId="{00BC1930-1A20-4B46-9240-C9D30551D3F4}" srcOrd="0" destOrd="0" presId="urn:microsoft.com/office/officeart/2005/8/layout/vList2"/>
    <dgm:cxn modelId="{D10EDFC9-0DC6-47FE-B9FC-4F9DC526DC21}" srcId="{B41008D2-97BA-4D91-B031-A3ACE9FDE75D}" destId="{1CAC5157-2A88-43D8-B01E-1B62DFB46E33}" srcOrd="4" destOrd="0" parTransId="{E78D3E66-1F4E-4061-8854-5502D8C2CC9B}" sibTransId="{D0AE4AA3-5818-4BC7-8164-B8B3ABE92B59}"/>
    <dgm:cxn modelId="{4408E4E3-1E3E-4964-9D62-4726B466F67A}" type="presOf" srcId="{4B9F37BE-ED5D-4D82-8E0B-2BC03B79A734}" destId="{DEBAFC3B-4F7B-4E6A-8BC2-7AF151987BB4}" srcOrd="0" destOrd="0" presId="urn:microsoft.com/office/officeart/2005/8/layout/vList2"/>
    <dgm:cxn modelId="{577C8D50-C3BA-4D2E-9874-557718C3DDD2}" type="presParOf" srcId="{83EF0EEA-ADA9-4666-B64E-7B611A520E3B}" destId="{AFA2B316-B434-477A-B74D-59C4498EA7EA}" srcOrd="0" destOrd="0" presId="urn:microsoft.com/office/officeart/2005/8/layout/vList2"/>
    <dgm:cxn modelId="{A3F255D4-D731-48BD-8395-9C1BBE36163D}" type="presParOf" srcId="{83EF0EEA-ADA9-4666-B64E-7B611A520E3B}" destId="{346A7F42-091D-4B24-B657-B831E75F2E2E}" srcOrd="1" destOrd="0" presId="urn:microsoft.com/office/officeart/2005/8/layout/vList2"/>
    <dgm:cxn modelId="{5535E7EF-D41F-41D5-8CC0-629B4BFD0D75}" type="presParOf" srcId="{83EF0EEA-ADA9-4666-B64E-7B611A520E3B}" destId="{DAC4C7D3-60D0-4D90-BAF9-87C41A594360}" srcOrd="2" destOrd="0" presId="urn:microsoft.com/office/officeart/2005/8/layout/vList2"/>
    <dgm:cxn modelId="{F30C77B2-CB29-42A8-9C37-A44F51CD4198}" type="presParOf" srcId="{83EF0EEA-ADA9-4666-B64E-7B611A520E3B}" destId="{E22F376D-3A1C-41F3-872A-8C1369D6222A}" srcOrd="3" destOrd="0" presId="urn:microsoft.com/office/officeart/2005/8/layout/vList2"/>
    <dgm:cxn modelId="{65F57A8A-1B8F-4A2A-9258-84DE5E350ECF}" type="presParOf" srcId="{83EF0EEA-ADA9-4666-B64E-7B611A520E3B}" destId="{CBF4C96D-11FE-4AB5-8B03-5FA8E196F6E5}" srcOrd="4" destOrd="0" presId="urn:microsoft.com/office/officeart/2005/8/layout/vList2"/>
    <dgm:cxn modelId="{FD25A91F-CD1A-40C6-BA6D-8AB754BD9A09}" type="presParOf" srcId="{83EF0EEA-ADA9-4666-B64E-7B611A520E3B}" destId="{72659769-369F-42D1-837E-A648143FE8AA}" srcOrd="5" destOrd="0" presId="urn:microsoft.com/office/officeart/2005/8/layout/vList2"/>
    <dgm:cxn modelId="{5181F5F4-E855-4137-BDB6-C0F7F82D7314}" type="presParOf" srcId="{83EF0EEA-ADA9-4666-B64E-7B611A520E3B}" destId="{DEBAFC3B-4F7B-4E6A-8BC2-7AF151987BB4}" srcOrd="6" destOrd="0" presId="urn:microsoft.com/office/officeart/2005/8/layout/vList2"/>
    <dgm:cxn modelId="{13917579-25BE-4133-8CB7-FE4F37F5F9F5}" type="presParOf" srcId="{83EF0EEA-ADA9-4666-B64E-7B611A520E3B}" destId="{D3760301-E059-4D43-8D2E-C77AD3D24BCA}" srcOrd="7" destOrd="0" presId="urn:microsoft.com/office/officeart/2005/8/layout/vList2"/>
    <dgm:cxn modelId="{4B4F607D-7110-41BC-B0AE-E7D68B655EB9}" type="presParOf" srcId="{83EF0EEA-ADA9-4666-B64E-7B611A520E3B}" destId="{00BC1930-1A20-4B46-9240-C9D30551D3F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2B316-B434-477A-B74D-59C4498EA7EA}">
      <dsp:nvSpPr>
        <dsp:cNvPr id="0" name=""/>
        <dsp:cNvSpPr/>
      </dsp:nvSpPr>
      <dsp:spPr>
        <a:xfrm>
          <a:off x="0" y="78952"/>
          <a:ext cx="11523133" cy="98865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/>
              </a:solidFill>
            </a:rPr>
            <a:t>1. </a:t>
          </a:r>
          <a:r>
            <a:rPr lang="en-US" sz="2600" b="1" kern="1200" dirty="0">
              <a:solidFill>
                <a:schemeClr val="tx1"/>
              </a:solidFill>
            </a:rPr>
            <a:t>Which</a:t>
          </a:r>
          <a:r>
            <a:rPr lang="en-US" sz="2600" b="0" kern="1200" dirty="0">
              <a:solidFill>
                <a:schemeClr val="tx1"/>
              </a:solidFill>
            </a:rPr>
            <a:t> are established Blockchain Systems?</a:t>
          </a:r>
          <a:endParaRPr lang="en-GB" sz="2600" b="0" kern="1200" dirty="0">
            <a:solidFill>
              <a:schemeClr val="tx1"/>
            </a:solidFill>
          </a:endParaRPr>
        </a:p>
      </dsp:txBody>
      <dsp:txXfrm>
        <a:off x="48262" y="127214"/>
        <a:ext cx="11426609" cy="892126"/>
      </dsp:txXfrm>
    </dsp:sp>
    <dsp:sp modelId="{DAC4C7D3-60D0-4D90-BAF9-87C41A594360}">
      <dsp:nvSpPr>
        <dsp:cNvPr id="0" name=""/>
        <dsp:cNvSpPr/>
      </dsp:nvSpPr>
      <dsp:spPr>
        <a:xfrm>
          <a:off x="0" y="1142482"/>
          <a:ext cx="11523133" cy="98865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/>
              </a:solidFill>
            </a:rPr>
            <a:t>2. What is the respective </a:t>
          </a:r>
          <a:r>
            <a:rPr lang="en-US" sz="2600" b="1" kern="1200" dirty="0">
              <a:solidFill>
                <a:schemeClr val="tx1"/>
              </a:solidFill>
            </a:rPr>
            <a:t>Setup</a:t>
          </a:r>
          <a:r>
            <a:rPr lang="en-US" sz="2600" b="0" kern="1200" dirty="0">
              <a:solidFill>
                <a:schemeClr val="tx1"/>
              </a:solidFill>
            </a:rPr>
            <a:t> of established Blockchain Systems?</a:t>
          </a:r>
          <a:endParaRPr lang="en-GB" sz="2600" b="0" kern="1200" dirty="0">
            <a:solidFill>
              <a:schemeClr val="tx1"/>
            </a:solidFill>
          </a:endParaRPr>
        </a:p>
      </dsp:txBody>
      <dsp:txXfrm>
        <a:off x="48262" y="1190744"/>
        <a:ext cx="11426609" cy="892126"/>
      </dsp:txXfrm>
    </dsp:sp>
    <dsp:sp modelId="{CBF4C96D-11FE-4AB5-8B03-5FA8E196F6E5}">
      <dsp:nvSpPr>
        <dsp:cNvPr id="0" name=""/>
        <dsp:cNvSpPr/>
      </dsp:nvSpPr>
      <dsp:spPr>
        <a:xfrm>
          <a:off x="0" y="2206012"/>
          <a:ext cx="11523133" cy="98865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/>
              </a:solidFill>
            </a:rPr>
            <a:t>3. How do established Blockchain Systems </a:t>
          </a:r>
          <a:r>
            <a:rPr lang="en-US" sz="2600" b="1" kern="1200" dirty="0">
              <a:solidFill>
                <a:schemeClr val="tx1"/>
              </a:solidFill>
            </a:rPr>
            <a:t>differ</a:t>
          </a:r>
          <a:r>
            <a:rPr lang="en-US" sz="2600" b="0" kern="1200" dirty="0">
              <a:solidFill>
                <a:schemeClr val="tx1"/>
              </a:solidFill>
            </a:rPr>
            <a:t>?</a:t>
          </a:r>
          <a:endParaRPr lang="en-GB" sz="2600" b="0" kern="1200" dirty="0">
            <a:solidFill>
              <a:schemeClr val="tx1"/>
            </a:solidFill>
          </a:endParaRPr>
        </a:p>
      </dsp:txBody>
      <dsp:txXfrm>
        <a:off x="48262" y="2254274"/>
        <a:ext cx="11426609" cy="892126"/>
      </dsp:txXfrm>
    </dsp:sp>
    <dsp:sp modelId="{DEBAFC3B-4F7B-4E6A-8BC2-7AF151987BB4}">
      <dsp:nvSpPr>
        <dsp:cNvPr id="0" name=""/>
        <dsp:cNvSpPr/>
      </dsp:nvSpPr>
      <dsp:spPr>
        <a:xfrm>
          <a:off x="0" y="3269542"/>
          <a:ext cx="11523133" cy="98865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/>
              </a:solidFill>
            </a:rPr>
            <a:t>4. What are </a:t>
          </a:r>
          <a:r>
            <a:rPr lang="en-US" sz="2600" b="1" kern="1200" dirty="0">
              <a:solidFill>
                <a:schemeClr val="tx1"/>
              </a:solidFill>
            </a:rPr>
            <a:t>crucial</a:t>
          </a:r>
          <a:r>
            <a:rPr lang="en-US" sz="2600" b="0" kern="1200" dirty="0">
              <a:solidFill>
                <a:schemeClr val="tx1"/>
              </a:solidFill>
            </a:rPr>
            <a:t> Components and Characteristics of all established Blockchain Systems?</a:t>
          </a:r>
          <a:endParaRPr lang="en-GB" sz="2600" b="0" kern="1200" dirty="0">
            <a:solidFill>
              <a:schemeClr val="tx1"/>
            </a:solidFill>
          </a:endParaRPr>
        </a:p>
      </dsp:txBody>
      <dsp:txXfrm>
        <a:off x="48262" y="3317804"/>
        <a:ext cx="11426609" cy="892126"/>
      </dsp:txXfrm>
    </dsp:sp>
    <dsp:sp modelId="{00BC1930-1A20-4B46-9240-C9D30551D3F4}">
      <dsp:nvSpPr>
        <dsp:cNvPr id="0" name=""/>
        <dsp:cNvSpPr/>
      </dsp:nvSpPr>
      <dsp:spPr>
        <a:xfrm>
          <a:off x="0" y="4333072"/>
          <a:ext cx="11523133" cy="98865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/>
              </a:solidFill>
            </a:rPr>
            <a:t>5. How can a </a:t>
          </a:r>
          <a:r>
            <a:rPr lang="en-US" sz="2600" b="1" kern="1200" dirty="0">
              <a:solidFill>
                <a:schemeClr val="tx1"/>
              </a:solidFill>
            </a:rPr>
            <a:t>Design</a:t>
          </a:r>
          <a:r>
            <a:rPr lang="en-US" sz="2600" b="0" kern="1200" dirty="0">
              <a:solidFill>
                <a:schemeClr val="tx1"/>
              </a:solidFill>
            </a:rPr>
            <a:t> </a:t>
          </a:r>
          <a:r>
            <a:rPr lang="en-US" sz="2600" b="1" kern="1200" dirty="0">
              <a:solidFill>
                <a:schemeClr val="tx1"/>
              </a:solidFill>
            </a:rPr>
            <a:t>Space</a:t>
          </a:r>
          <a:r>
            <a:rPr lang="en-US" sz="2600" b="0" kern="1200" dirty="0">
              <a:solidFill>
                <a:schemeClr val="tx1"/>
              </a:solidFill>
            </a:rPr>
            <a:t> of Blockchain Systems be defined?</a:t>
          </a:r>
          <a:endParaRPr lang="en-GB" sz="2600" b="0" kern="1200" dirty="0">
            <a:solidFill>
              <a:schemeClr val="tx1"/>
            </a:solidFill>
          </a:endParaRPr>
        </a:p>
      </dsp:txBody>
      <dsp:txXfrm>
        <a:off x="48262" y="4381334"/>
        <a:ext cx="11426609" cy="8921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2B316-B434-477A-B74D-59C4498EA7EA}">
      <dsp:nvSpPr>
        <dsp:cNvPr id="0" name=""/>
        <dsp:cNvSpPr/>
      </dsp:nvSpPr>
      <dsp:spPr>
        <a:xfrm>
          <a:off x="0" y="78952"/>
          <a:ext cx="11523133" cy="988650"/>
        </a:xfrm>
        <a:prstGeom prst="roundRect">
          <a:avLst/>
        </a:prstGeom>
        <a:solidFill>
          <a:schemeClr val="bg1">
            <a:lumMod val="95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>
                  <a:lumMod val="50000"/>
                  <a:lumOff val="50000"/>
                </a:schemeClr>
              </a:solidFill>
            </a:rPr>
            <a:t>1. </a:t>
          </a:r>
          <a:r>
            <a:rPr lang="en-US" sz="2600" b="1" kern="1200" dirty="0">
              <a:solidFill>
                <a:schemeClr val="tx1">
                  <a:lumMod val="50000"/>
                  <a:lumOff val="50000"/>
                </a:schemeClr>
              </a:solidFill>
            </a:rPr>
            <a:t>Which</a:t>
          </a:r>
          <a:r>
            <a:rPr lang="en-US" sz="2600" b="0" kern="1200" dirty="0">
              <a:solidFill>
                <a:schemeClr val="tx1">
                  <a:lumMod val="50000"/>
                  <a:lumOff val="50000"/>
                </a:schemeClr>
              </a:solidFill>
            </a:rPr>
            <a:t> are established Blockchain Systems?</a:t>
          </a:r>
          <a:endParaRPr lang="en-GB" sz="2600" b="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48262" y="127214"/>
        <a:ext cx="11426609" cy="892126"/>
      </dsp:txXfrm>
    </dsp:sp>
    <dsp:sp modelId="{DAC4C7D3-60D0-4D90-BAF9-87C41A594360}">
      <dsp:nvSpPr>
        <dsp:cNvPr id="0" name=""/>
        <dsp:cNvSpPr/>
      </dsp:nvSpPr>
      <dsp:spPr>
        <a:xfrm>
          <a:off x="0" y="1142482"/>
          <a:ext cx="11523133" cy="988650"/>
        </a:xfrm>
        <a:prstGeom prst="roundRect">
          <a:avLst/>
        </a:prstGeom>
        <a:solidFill>
          <a:schemeClr val="bg1">
            <a:lumMod val="85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>
                  <a:lumMod val="50000"/>
                  <a:lumOff val="50000"/>
                </a:schemeClr>
              </a:solidFill>
            </a:rPr>
            <a:t>2. What is the respective </a:t>
          </a:r>
          <a:r>
            <a:rPr lang="en-US" sz="2600" b="1" kern="1200" dirty="0">
              <a:solidFill>
                <a:schemeClr val="tx1">
                  <a:lumMod val="50000"/>
                  <a:lumOff val="50000"/>
                </a:schemeClr>
              </a:solidFill>
            </a:rPr>
            <a:t>Setup</a:t>
          </a:r>
          <a:r>
            <a:rPr lang="en-US" sz="2600" b="0" kern="1200" dirty="0">
              <a:solidFill>
                <a:schemeClr val="tx1">
                  <a:lumMod val="50000"/>
                  <a:lumOff val="50000"/>
                </a:schemeClr>
              </a:solidFill>
            </a:rPr>
            <a:t> of established Blockchain Systems?</a:t>
          </a:r>
          <a:endParaRPr lang="en-GB" sz="2600" b="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48262" y="1190744"/>
        <a:ext cx="11426609" cy="892126"/>
      </dsp:txXfrm>
    </dsp:sp>
    <dsp:sp modelId="{CBF4C96D-11FE-4AB5-8B03-5FA8E196F6E5}">
      <dsp:nvSpPr>
        <dsp:cNvPr id="0" name=""/>
        <dsp:cNvSpPr/>
      </dsp:nvSpPr>
      <dsp:spPr>
        <a:xfrm>
          <a:off x="0" y="2206012"/>
          <a:ext cx="11523133" cy="988650"/>
        </a:xfrm>
        <a:prstGeom prst="roundRect">
          <a:avLst/>
        </a:prstGeom>
        <a:solidFill>
          <a:schemeClr val="bg1">
            <a:lumMod val="85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>
                  <a:lumMod val="50000"/>
                  <a:lumOff val="50000"/>
                </a:schemeClr>
              </a:solidFill>
            </a:rPr>
            <a:t>3. How do established Blockchain Systems </a:t>
          </a:r>
          <a:r>
            <a:rPr lang="en-US" sz="2600" b="1" kern="1200" dirty="0">
              <a:solidFill>
                <a:schemeClr val="tx1">
                  <a:lumMod val="50000"/>
                  <a:lumOff val="50000"/>
                </a:schemeClr>
              </a:solidFill>
            </a:rPr>
            <a:t>differ</a:t>
          </a:r>
          <a:r>
            <a:rPr lang="en-US" sz="2600" b="0" kern="1200" dirty="0">
              <a:solidFill>
                <a:schemeClr val="tx1">
                  <a:lumMod val="50000"/>
                  <a:lumOff val="50000"/>
                </a:schemeClr>
              </a:solidFill>
            </a:rPr>
            <a:t>?</a:t>
          </a:r>
          <a:endParaRPr lang="en-GB" sz="2600" b="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48262" y="2254274"/>
        <a:ext cx="11426609" cy="892126"/>
      </dsp:txXfrm>
    </dsp:sp>
    <dsp:sp modelId="{DEBAFC3B-4F7B-4E6A-8BC2-7AF151987BB4}">
      <dsp:nvSpPr>
        <dsp:cNvPr id="0" name=""/>
        <dsp:cNvSpPr/>
      </dsp:nvSpPr>
      <dsp:spPr>
        <a:xfrm>
          <a:off x="0" y="3269542"/>
          <a:ext cx="11523133" cy="98865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/>
              </a:solidFill>
            </a:rPr>
            <a:t>4. What are </a:t>
          </a:r>
          <a:r>
            <a:rPr lang="en-US" sz="2600" b="1" kern="1200" dirty="0">
              <a:solidFill>
                <a:schemeClr val="tx1"/>
              </a:solidFill>
            </a:rPr>
            <a:t>crucial</a:t>
          </a:r>
          <a:r>
            <a:rPr lang="en-US" sz="2600" b="0" kern="1200" dirty="0">
              <a:solidFill>
                <a:schemeClr val="tx1"/>
              </a:solidFill>
            </a:rPr>
            <a:t> Components and Characteristics of all established Blockchain Systems?</a:t>
          </a:r>
          <a:endParaRPr lang="en-GB" sz="2600" b="0" kern="1200" dirty="0">
            <a:solidFill>
              <a:schemeClr val="tx1"/>
            </a:solidFill>
          </a:endParaRPr>
        </a:p>
      </dsp:txBody>
      <dsp:txXfrm>
        <a:off x="48262" y="3317804"/>
        <a:ext cx="11426609" cy="892126"/>
      </dsp:txXfrm>
    </dsp:sp>
    <dsp:sp modelId="{00BC1930-1A20-4B46-9240-C9D30551D3F4}">
      <dsp:nvSpPr>
        <dsp:cNvPr id="0" name=""/>
        <dsp:cNvSpPr/>
      </dsp:nvSpPr>
      <dsp:spPr>
        <a:xfrm>
          <a:off x="0" y="4333072"/>
          <a:ext cx="11523133" cy="98865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chemeClr val="tx1"/>
              </a:solidFill>
            </a:rPr>
            <a:t>5. How can a </a:t>
          </a:r>
          <a:r>
            <a:rPr lang="en-US" sz="2600" b="1" kern="1200" dirty="0">
              <a:solidFill>
                <a:schemeClr val="tx1"/>
              </a:solidFill>
            </a:rPr>
            <a:t>Design</a:t>
          </a:r>
          <a:r>
            <a:rPr lang="en-US" sz="2600" b="0" kern="1200" dirty="0">
              <a:solidFill>
                <a:schemeClr val="tx1"/>
              </a:solidFill>
            </a:rPr>
            <a:t> </a:t>
          </a:r>
          <a:r>
            <a:rPr lang="en-US" sz="2600" b="1" kern="1200" dirty="0">
              <a:solidFill>
                <a:schemeClr val="tx1"/>
              </a:solidFill>
            </a:rPr>
            <a:t>Space</a:t>
          </a:r>
          <a:r>
            <a:rPr lang="en-US" sz="2600" b="0" kern="1200" dirty="0">
              <a:solidFill>
                <a:schemeClr val="tx1"/>
              </a:solidFill>
            </a:rPr>
            <a:t> of Blockchain Systems be defined?</a:t>
          </a:r>
          <a:endParaRPr lang="en-GB" sz="2600" b="0" kern="1200" dirty="0">
            <a:solidFill>
              <a:schemeClr val="tx1"/>
            </a:solidFill>
          </a:endParaRPr>
        </a:p>
      </dsp:txBody>
      <dsp:txXfrm>
        <a:off x="48262" y="4381334"/>
        <a:ext cx="11426609" cy="892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Crucial</a:t>
            </a:r>
            <a:r>
              <a:rPr lang="en-US" dirty="0"/>
              <a:t>:</a:t>
            </a:r>
          </a:p>
          <a:p>
            <a:r>
              <a:rPr lang="en-US" dirty="0"/>
              <a:t>Hash Trees -&gt; Efficiency (lower Latency and Higher </a:t>
            </a:r>
            <a:r>
              <a:rPr lang="en-US" dirty="0" err="1"/>
              <a:t>Tx</a:t>
            </a:r>
            <a:r>
              <a:rPr lang="en-US" dirty="0"/>
              <a:t> Throughput)</a:t>
            </a:r>
          </a:p>
          <a:p>
            <a:r>
              <a:rPr lang="en-US" dirty="0"/>
              <a:t>Protocol Updates (Dynamic Adaption against Attacks or Hash Breakthroughs)</a:t>
            </a:r>
          </a:p>
          <a:p>
            <a:r>
              <a:rPr lang="en-US" dirty="0"/>
              <a:t>P2P Entrance Point for new Nodes</a:t>
            </a:r>
          </a:p>
          <a:p>
            <a:r>
              <a:rPr lang="en-US" dirty="0"/>
              <a:t>DSA Pseudo-anonymous</a:t>
            </a:r>
          </a:p>
          <a:p>
            <a:endParaRPr lang="en-US" dirty="0"/>
          </a:p>
          <a:p>
            <a:r>
              <a:rPr lang="en-US" b="1" dirty="0"/>
              <a:t>Specific Features</a:t>
            </a:r>
            <a:r>
              <a:rPr lang="en-US" dirty="0"/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Smart Contracts: Implement + Compile off Chain, Deploy in Bytecode via Transaction on Chain, Execution in State Transition System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Token: Native or Issuances (USD)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465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Yes -&gt; Including Crucial Components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External vs. internal resource for Consensus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0971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5629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40034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06470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28626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Bytecode RLP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2440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6646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Kick Off -&gt; 6 quantitative + 2 qualitative Criteria -&gt; Bitcoin, Ethereum and Ripple</a:t>
            </a:r>
          </a:p>
          <a:p>
            <a:r>
              <a:rPr lang="en-US" dirty="0"/>
              <a:t>Wrap-up 2+3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3174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Kick Off -&gt; 6 quantitative + 2 qualitative Criteria -&gt; Bitcoin, Ethereum and Ripple</a:t>
            </a:r>
          </a:p>
          <a:p>
            <a:r>
              <a:rPr lang="en-US" dirty="0"/>
              <a:t>Wrap-up 2+3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5174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Public -&gt; </a:t>
            </a:r>
            <a:r>
              <a:rPr lang="en-US" dirty="0" err="1"/>
              <a:t>Tx</a:t>
            </a:r>
            <a:r>
              <a:rPr lang="en-US" dirty="0"/>
              <a:t>-based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Meta Data Structure, e.g. Merkle Hash Tree -&gt; Connections of Body Data</a:t>
            </a:r>
          </a:p>
          <a:p>
            <a:r>
              <a:rPr lang="en-US" dirty="0"/>
              <a:t>Connection of previous and subsequent Block via Hash pointers -&gt; Chain</a:t>
            </a:r>
          </a:p>
          <a:p>
            <a:r>
              <a:rPr lang="en-US" dirty="0"/>
              <a:t>Hash functions varying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1270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Ownership Graph</a:t>
            </a:r>
          </a:p>
          <a:p>
            <a:r>
              <a:rPr lang="en-US" dirty="0"/>
              <a:t>Transactions vs. Addresses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Validation of Data at Logical Global Time (Blocks)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8636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Secure by Design, i.e. </a:t>
            </a:r>
            <a:r>
              <a:rPr lang="en-US" dirty="0" err="1"/>
              <a:t>Create+Read</a:t>
            </a:r>
            <a:r>
              <a:rPr lang="en-US" dirty="0"/>
              <a:t> only (no Updates or Deletes)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Avoid Double spending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Distributed and Deterministic State Machine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693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State Replication and Calculation at every Node</a:t>
            </a:r>
          </a:p>
          <a:p>
            <a:r>
              <a:rPr lang="en-US" dirty="0"/>
              <a:t>UTXOs are scripts embedded in transactions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ETH, XRP full state in every block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Token: Chain of valid signatures vs. Parameter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2870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Consensus</a:t>
            </a:r>
            <a:r>
              <a:rPr lang="en-US" dirty="0"/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PoW</a:t>
            </a:r>
            <a:r>
              <a:rPr lang="en-US" dirty="0"/>
              <a:t>: Costly to calculate, easy to verify</a:t>
            </a:r>
          </a:p>
          <a:p>
            <a:r>
              <a:rPr lang="en-US" dirty="0"/>
              <a:t>Condition longest chain incentive -&gt; No double spending, eventual/weak consistency</a:t>
            </a:r>
          </a:p>
          <a:p>
            <a:r>
              <a:rPr lang="en-US" dirty="0"/>
              <a:t>Round-based</a:t>
            </a:r>
          </a:p>
          <a:p>
            <a:endParaRPr lang="en-US" dirty="0"/>
          </a:p>
          <a:p>
            <a:r>
              <a:rPr lang="en-US" b="1" dirty="0"/>
              <a:t>Transitions</a:t>
            </a:r>
            <a:r>
              <a:rPr lang="en-US" dirty="0"/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BTC: Redeem UTXOs via execution of scripts embedded in transactions</a:t>
            </a:r>
          </a:p>
          <a:p>
            <a:r>
              <a:rPr lang="en-US" dirty="0"/>
              <a:t>ETH: Unique scripting language + Smart Contracts Turing-complete (loops until Gas) -&gt; automatization of accounts</a:t>
            </a:r>
          </a:p>
          <a:p>
            <a:r>
              <a:rPr lang="en-GB" dirty="0"/>
              <a:t>XRP: JSON, no smart contracts -&gt; security, simplicity, scalability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Deterministic: Validity checks and calculation at every node under uniform rules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9141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/>
              <a:t>Unstructured + Equipotent -&gt; More Anonymous</a:t>
            </a:r>
          </a:p>
          <a:p>
            <a:pPr marL="228600" indent="-228600">
              <a:buAutoNum type="arabicParenR"/>
            </a:pPr>
            <a:r>
              <a:rPr lang="en-US" dirty="0"/>
              <a:t>Permissioned + Layered -&gt; More Scalable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CAP Theorem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4507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171120 Haffke Final Presentation Master’s Thesis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171115 Haffke Final Presentation Master’s Thesis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171115 Haffke Final Presentation Master’s Thesis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171115 Haffke Final Presentation Master’s Thesis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171115 Haffke Final Presentation Master’s Thesis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171115 Haffke Final Presentation Master’s Thesis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171120 Haffke Final Presentation Master’s Thesis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66" r:id="rId4"/>
    <p:sldLayoutId id="2147483767" r:id="rId5"/>
    <p:sldLayoutId id="2147483768" r:id="rId6"/>
    <p:sldLayoutId id="2147483769" r:id="rId7"/>
    <p:sldLayoutId id="2147483771" r:id="rId8"/>
    <p:sldLayoutId id="2147483779" r:id="rId9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507863"/>
            <a:ext cx="11432843" cy="710552"/>
          </a:xfrm>
        </p:spPr>
        <p:txBody>
          <a:bodyPr/>
          <a:lstStyle/>
          <a:p>
            <a:r>
              <a:rPr lang="en-US" sz="3200" dirty="0"/>
              <a:t>Technical Analysis of Established Blockchain</a:t>
            </a:r>
            <a:r>
              <a:rPr lang="de-DE" sz="3200" dirty="0"/>
              <a:t> Systems</a:t>
            </a:r>
            <a:endParaRPr lang="en-US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Florian Haffke, 20.11.2017, Munich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FE751-8E15-43EB-8DDE-C7EDBF79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Setup: State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87299-D8C2-4985-84F5-49F7726F5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/>
          </a:p>
          <a:p>
            <a:pPr marL="981075" lvl="3" indent="0">
              <a:buNone/>
            </a:pPr>
            <a:r>
              <a:rPr lang="en-US" dirty="0"/>
              <a:t>Set of Unspent-Transactions-Outputs (</a:t>
            </a:r>
            <a:r>
              <a:rPr lang="en-US" i="1" dirty="0"/>
              <a:t>UTXOs</a:t>
            </a:r>
            <a:r>
              <a:rPr lang="en-US" dirty="0"/>
              <a:t>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981075" lvl="3" indent="0">
              <a:buNone/>
            </a:pPr>
            <a:r>
              <a:rPr lang="en-US" dirty="0"/>
              <a:t>Mapping of </a:t>
            </a:r>
            <a:r>
              <a:rPr lang="en-US" i="1" dirty="0"/>
              <a:t>account</a:t>
            </a:r>
            <a:r>
              <a:rPr lang="en-US" dirty="0"/>
              <a:t> objects comprising balance and key-value storage to addresses</a:t>
            </a:r>
          </a:p>
          <a:p>
            <a:endParaRPr lang="en-US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981075" lvl="3" indent="0">
              <a:buNone/>
            </a:pPr>
            <a:r>
              <a:rPr lang="en-US" dirty="0"/>
              <a:t>Concatenation of single </a:t>
            </a:r>
            <a:r>
              <a:rPr lang="en-US" i="1" dirty="0"/>
              <a:t>account</a:t>
            </a:r>
            <a:r>
              <a:rPr lang="en-US" dirty="0"/>
              <a:t> ledgers comprising balance and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0294C-D84D-403B-8C76-A11CC411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24BD7-CFD0-4819-B7D2-34F449AC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E24A6-A84D-4FC7-9112-CE558C7F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211" name="Picture 210">
            <a:extLst>
              <a:ext uri="{FF2B5EF4-FFF2-40B4-BE49-F238E27FC236}">
                <a16:creationId xmlns:a16="http://schemas.microsoft.com/office/drawing/2014/main" id="{8118FFB5-535D-434F-B661-A7669726CF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025962"/>
            <a:ext cx="634626" cy="634626"/>
          </a:xfrm>
          <a:prstGeom prst="rect">
            <a:avLst/>
          </a:prstGeom>
        </p:spPr>
      </p:pic>
      <p:pic>
        <p:nvPicPr>
          <p:cNvPr id="212" name="Picture 211">
            <a:extLst>
              <a:ext uri="{FF2B5EF4-FFF2-40B4-BE49-F238E27FC236}">
                <a16:creationId xmlns:a16="http://schemas.microsoft.com/office/drawing/2014/main" id="{860A8006-AA1A-413D-BCC0-C97D5F3C2C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4" y="2348880"/>
            <a:ext cx="581009" cy="581009"/>
          </a:xfrm>
          <a:prstGeom prst="rect">
            <a:avLst/>
          </a:prstGeom>
        </p:spPr>
      </p:pic>
      <p:pic>
        <p:nvPicPr>
          <p:cNvPr id="213" name="Picture 212">
            <a:extLst>
              <a:ext uri="{FF2B5EF4-FFF2-40B4-BE49-F238E27FC236}">
                <a16:creationId xmlns:a16="http://schemas.microsoft.com/office/drawing/2014/main" id="{FA441250-1576-428E-AECB-CF60DCF33C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40" y="3618181"/>
            <a:ext cx="564295" cy="5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8101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FE751-8E15-43EB-8DDE-C7EDBF79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Setup: Consensus and Transitions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87299-D8C2-4985-84F5-49F7726F5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81075" lvl="3" indent="0">
              <a:buNone/>
            </a:pPr>
            <a:endParaRPr lang="en-US" sz="200" dirty="0"/>
          </a:p>
          <a:p>
            <a:pPr marL="981075" lvl="3" indent="0">
              <a:buNone/>
            </a:pPr>
            <a:r>
              <a:rPr lang="en-US" dirty="0"/>
              <a:t>Proof of Work mining race</a:t>
            </a:r>
          </a:p>
          <a:p>
            <a:pPr marL="981075" lvl="3" indent="0">
              <a:buNone/>
            </a:pPr>
            <a:r>
              <a:rPr lang="en-US" dirty="0"/>
              <a:t>Stack-based script execution binding transactions</a:t>
            </a:r>
          </a:p>
          <a:p>
            <a:endParaRPr lang="en-US" b="1" dirty="0"/>
          </a:p>
          <a:p>
            <a:endParaRPr lang="en-US" b="1" dirty="0"/>
          </a:p>
          <a:p>
            <a:pPr marL="981075" lvl="3" indent="0">
              <a:buNone/>
            </a:pPr>
            <a:r>
              <a:rPr lang="en-US" dirty="0"/>
              <a:t>Proof of Work mining race</a:t>
            </a:r>
          </a:p>
          <a:p>
            <a:pPr marL="981075" lvl="3" indent="0">
              <a:buNone/>
            </a:pPr>
            <a:r>
              <a:rPr lang="en-US" dirty="0"/>
              <a:t>Smart contract execution in Ethereum Virtual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endParaRPr lang="en-US" b="1" dirty="0"/>
          </a:p>
          <a:p>
            <a:pPr marL="981075" lvl="3" indent="0">
              <a:buNone/>
            </a:pPr>
            <a:r>
              <a:rPr lang="en-US" dirty="0"/>
              <a:t>Proof of Correctness without mining rewards</a:t>
            </a:r>
          </a:p>
          <a:p>
            <a:pPr marL="981075" lvl="3" indent="0">
              <a:buNone/>
            </a:pPr>
            <a:r>
              <a:rPr lang="en-US" dirty="0"/>
              <a:t>Trivially updating account ledger value</a:t>
            </a:r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r>
              <a:rPr lang="en-US" dirty="0"/>
              <a:t>State transitions are triggered by transactions and finalized in a new block under distributed consensus.</a:t>
            </a:r>
          </a:p>
          <a:p>
            <a:pPr marL="0" indent="0"/>
            <a:r>
              <a:rPr lang="en-US" dirty="0"/>
              <a:t>Every valid block alters the state deterministically.</a:t>
            </a:r>
          </a:p>
          <a:p>
            <a:pPr marL="0" indent="0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0294C-D84D-403B-8C76-A11CC411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24BD7-CFD0-4819-B7D2-34F449AC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E24A6-A84D-4FC7-9112-CE558C7F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5F916A-04EB-4D85-BAF5-4F479C53AE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40" y="3618181"/>
            <a:ext cx="564295" cy="5642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48FC04-2A66-4C23-8EC2-FD4004365F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4" y="2348880"/>
            <a:ext cx="581009" cy="581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5D961-1B8F-4679-A2A8-A819334748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025962"/>
            <a:ext cx="634626" cy="634626"/>
          </a:xfrm>
          <a:prstGeom prst="rect">
            <a:avLst/>
          </a:prstGeom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0933F04D-E6AB-4F9C-8FB5-7DBB723DCE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915356"/>
            <a:ext cx="1666310" cy="204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89562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FE751-8E15-43EB-8DDE-C7EDBF79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Setup: Peer-to-Peer Network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0294C-D84D-403B-8C76-A11CC411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24BD7-CFD0-4819-B7D2-34F449AC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E24A6-A84D-4FC7-9112-CE558C7F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C5C0827-08B3-407A-9C15-4CF10B54DCB2}"/>
              </a:ext>
            </a:extLst>
          </p:cNvPr>
          <p:cNvGrpSpPr/>
          <p:nvPr/>
        </p:nvGrpSpPr>
        <p:grpSpPr>
          <a:xfrm>
            <a:off x="830350" y="2348880"/>
            <a:ext cx="11027217" cy="3642922"/>
            <a:chOff x="914783" y="2146645"/>
            <a:chExt cx="11027217" cy="3642922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F4F05CC-0972-41C8-8F2A-103B6BAD6053}"/>
                </a:ext>
              </a:extLst>
            </p:cNvPr>
            <p:cNvGrpSpPr/>
            <p:nvPr/>
          </p:nvGrpSpPr>
          <p:grpSpPr>
            <a:xfrm>
              <a:off x="4983329" y="2146645"/>
              <a:ext cx="3250624" cy="2939740"/>
              <a:chOff x="6225776" y="3209465"/>
              <a:chExt cx="3250624" cy="2939740"/>
            </a:xfrm>
          </p:grpSpPr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077F2E34-9DA1-497A-B472-42CBC2FA001A}"/>
                  </a:ext>
                </a:extLst>
              </p:cNvPr>
              <p:cNvSpPr/>
              <p:nvPr/>
            </p:nvSpPr>
            <p:spPr>
              <a:xfrm>
                <a:off x="6568853" y="3676661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BC827CF6-82E1-4A1A-B410-3A538909B1B2}"/>
                  </a:ext>
                </a:extLst>
              </p:cNvPr>
              <p:cNvSpPr/>
              <p:nvPr/>
            </p:nvSpPr>
            <p:spPr>
              <a:xfrm>
                <a:off x="8830974" y="4260077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F4634223-7537-4A96-83A5-4AF7CF109FF4}"/>
                  </a:ext>
                </a:extLst>
              </p:cNvPr>
              <p:cNvSpPr/>
              <p:nvPr/>
            </p:nvSpPr>
            <p:spPr>
              <a:xfrm>
                <a:off x="7079491" y="4974049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B698A51D-ADEA-446D-A566-423357C9D1B5}"/>
                  </a:ext>
                </a:extLst>
              </p:cNvPr>
              <p:cNvSpPr/>
              <p:nvPr/>
            </p:nvSpPr>
            <p:spPr>
              <a:xfrm>
                <a:off x="7796999" y="3668561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F041ED79-0910-4AAF-9E70-3CF6B2D012F9}"/>
                  </a:ext>
                </a:extLst>
              </p:cNvPr>
              <p:cNvSpPr/>
              <p:nvPr/>
            </p:nvSpPr>
            <p:spPr>
              <a:xfrm>
                <a:off x="8156999" y="5471239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8F7C5550-97B4-4C28-90F9-CE667A429F44}"/>
                  </a:ext>
                </a:extLst>
              </p:cNvPr>
              <p:cNvCxnSpPr>
                <a:stCxn id="153" idx="4"/>
                <a:endCxn id="155" idx="1"/>
              </p:cNvCxnSpPr>
              <p:nvPr/>
            </p:nvCxnSpPr>
            <p:spPr>
              <a:xfrm>
                <a:off x="6748853" y="4036661"/>
                <a:ext cx="383359" cy="990109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006170FC-A290-4E3F-9D88-AF0C3FFEC370}"/>
                  </a:ext>
                </a:extLst>
              </p:cNvPr>
              <p:cNvCxnSpPr>
                <a:stCxn id="153" idx="6"/>
                <a:endCxn id="156" idx="2"/>
              </p:cNvCxnSpPr>
              <p:nvPr/>
            </p:nvCxnSpPr>
            <p:spPr>
              <a:xfrm flipV="1">
                <a:off x="6928853" y="3848561"/>
                <a:ext cx="868146" cy="810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A148C33C-0D2F-4E04-980E-EF9984009821}"/>
                  </a:ext>
                </a:extLst>
              </p:cNvPr>
              <p:cNvCxnSpPr>
                <a:stCxn id="155" idx="6"/>
                <a:endCxn id="157" idx="2"/>
              </p:cNvCxnSpPr>
              <p:nvPr/>
            </p:nvCxnSpPr>
            <p:spPr>
              <a:xfrm>
                <a:off x="7439491" y="5154049"/>
                <a:ext cx="717508" cy="49719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4A8E4611-E5B3-4FE6-A368-BDF9BDA85B55}"/>
                  </a:ext>
                </a:extLst>
              </p:cNvPr>
              <p:cNvCxnSpPr>
                <a:stCxn id="157" idx="7"/>
                <a:endCxn id="154" idx="3"/>
              </p:cNvCxnSpPr>
              <p:nvPr/>
            </p:nvCxnSpPr>
            <p:spPr>
              <a:xfrm flipV="1">
                <a:off x="8464278" y="4567356"/>
                <a:ext cx="419417" cy="95660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63415792-39B4-4040-B745-E19DE7B3E65E}"/>
                  </a:ext>
                </a:extLst>
              </p:cNvPr>
              <p:cNvCxnSpPr>
                <a:stCxn id="154" idx="2"/>
                <a:endCxn id="156" idx="5"/>
              </p:cNvCxnSpPr>
              <p:nvPr/>
            </p:nvCxnSpPr>
            <p:spPr>
              <a:xfrm flipH="1" flipV="1">
                <a:off x="8104278" y="3975840"/>
                <a:ext cx="726696" cy="464237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1A981C1C-F62B-4D41-8606-50F6E1F29FD1}"/>
                  </a:ext>
                </a:extLst>
              </p:cNvPr>
              <p:cNvCxnSpPr>
                <a:stCxn id="156" idx="3"/>
                <a:endCxn id="155" idx="0"/>
              </p:cNvCxnSpPr>
              <p:nvPr/>
            </p:nvCxnSpPr>
            <p:spPr>
              <a:xfrm flipH="1">
                <a:off x="7259491" y="3975840"/>
                <a:ext cx="590229" cy="998209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24766751-5995-4992-A262-2058646B6D39}"/>
                  </a:ext>
                </a:extLst>
              </p:cNvPr>
              <p:cNvCxnSpPr>
                <a:stCxn id="155" idx="7"/>
                <a:endCxn id="154" idx="2"/>
              </p:cNvCxnSpPr>
              <p:nvPr/>
            </p:nvCxnSpPr>
            <p:spPr>
              <a:xfrm flipV="1">
                <a:off x="7386770" y="4440077"/>
                <a:ext cx="1444204" cy="58669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E3F80584-1E0D-4613-A73F-46514EAF490F}"/>
                  </a:ext>
                </a:extLst>
              </p:cNvPr>
              <p:cNvSpPr/>
              <p:nvPr/>
            </p:nvSpPr>
            <p:spPr>
              <a:xfrm>
                <a:off x="6812558" y="3209465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C4B4AED4-CE13-40FC-BC8C-3F2A4969CD69}"/>
                  </a:ext>
                </a:extLst>
              </p:cNvPr>
              <p:cNvSpPr/>
              <p:nvPr/>
            </p:nvSpPr>
            <p:spPr>
              <a:xfrm>
                <a:off x="6225776" y="3380566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BDD9FC5B-FAB8-4A66-9D17-299AF8277D7A}"/>
                  </a:ext>
                </a:extLst>
              </p:cNvPr>
              <p:cNvSpPr/>
              <p:nvPr/>
            </p:nvSpPr>
            <p:spPr>
              <a:xfrm>
                <a:off x="9224250" y="4936770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663709F3-24B7-4E1C-9264-674A772B223A}"/>
                  </a:ext>
                </a:extLst>
              </p:cNvPr>
              <p:cNvSpPr/>
              <p:nvPr/>
            </p:nvSpPr>
            <p:spPr>
              <a:xfrm>
                <a:off x="8516999" y="4764479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CB47EE2B-53C3-4E04-B37A-6438E274E947}"/>
                  </a:ext>
                </a:extLst>
              </p:cNvPr>
              <p:cNvSpPr/>
              <p:nvPr/>
            </p:nvSpPr>
            <p:spPr>
              <a:xfrm>
                <a:off x="7167722" y="4035530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394709CF-CE7C-46A7-A853-671908C3DBAE}"/>
                  </a:ext>
                </a:extLst>
              </p:cNvPr>
              <p:cNvSpPr/>
              <p:nvPr/>
            </p:nvSpPr>
            <p:spPr>
              <a:xfrm>
                <a:off x="7554476" y="3441249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D7FBCA64-4A88-4995-8730-806332FD9384}"/>
                  </a:ext>
                </a:extLst>
              </p:cNvPr>
              <p:cNvSpPr/>
              <p:nvPr/>
            </p:nvSpPr>
            <p:spPr>
              <a:xfrm>
                <a:off x="8246999" y="3436515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A53E8375-71A5-4B8E-876D-01C8DEECE80F}"/>
                  </a:ext>
                </a:extLst>
              </p:cNvPr>
              <p:cNvSpPr/>
              <p:nvPr/>
            </p:nvSpPr>
            <p:spPr>
              <a:xfrm>
                <a:off x="7924278" y="5831239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8A4B117B-CA49-4BFD-A413-C9B484250A33}"/>
                  </a:ext>
                </a:extLst>
              </p:cNvPr>
              <p:cNvSpPr/>
              <p:nvPr/>
            </p:nvSpPr>
            <p:spPr>
              <a:xfrm>
                <a:off x="6772976" y="5075860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BA7F1017-AEDA-4CF7-9943-F97C662C2C07}"/>
                  </a:ext>
                </a:extLst>
              </p:cNvPr>
              <p:cNvSpPr/>
              <p:nvPr/>
            </p:nvSpPr>
            <p:spPr>
              <a:xfrm>
                <a:off x="8537866" y="3827759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AFAB41C8-4CFD-4369-BCE7-AAE22574CBBD}"/>
                  </a:ext>
                </a:extLst>
              </p:cNvPr>
              <p:cNvSpPr/>
              <p:nvPr/>
            </p:nvSpPr>
            <p:spPr>
              <a:xfrm>
                <a:off x="9296400" y="4080077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3D827DCC-C717-427E-AD2F-4049AA13006A}"/>
                  </a:ext>
                </a:extLst>
              </p:cNvPr>
              <p:cNvSpPr/>
              <p:nvPr/>
            </p:nvSpPr>
            <p:spPr>
              <a:xfrm>
                <a:off x="6772212" y="4807266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407D7576-3FBA-40E5-8C43-3FD81E2AEC55}"/>
                  </a:ext>
                </a:extLst>
              </p:cNvPr>
              <p:cNvSpPr/>
              <p:nvPr/>
            </p:nvSpPr>
            <p:spPr>
              <a:xfrm>
                <a:off x="8717866" y="5627357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3B429E7F-FE99-4A97-918D-0AF74F63E4E2}"/>
                  </a:ext>
                </a:extLst>
              </p:cNvPr>
              <p:cNvSpPr/>
              <p:nvPr/>
            </p:nvSpPr>
            <p:spPr>
              <a:xfrm>
                <a:off x="8465171" y="5969205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5F17F637-B438-4F36-B2C9-FC1B04A1A98A}"/>
                  </a:ext>
                </a:extLst>
              </p:cNvPr>
              <p:cNvSpPr/>
              <p:nvPr/>
            </p:nvSpPr>
            <p:spPr>
              <a:xfrm>
                <a:off x="6564524" y="4202871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EDF9A383-4FB4-4A48-A8B9-280EBF837CE5}"/>
                  </a:ext>
                </a:extLst>
              </p:cNvPr>
              <p:cNvSpPr/>
              <p:nvPr/>
            </p:nvSpPr>
            <p:spPr>
              <a:xfrm>
                <a:off x="8104278" y="5238518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7F90ACC4-1772-42F6-8A4A-56ECB2F2005C}"/>
                  </a:ext>
                </a:extLst>
              </p:cNvPr>
              <p:cNvSpPr/>
              <p:nvPr/>
            </p:nvSpPr>
            <p:spPr>
              <a:xfrm>
                <a:off x="7105852" y="5451625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2D08162A-7804-436B-ACB1-A182F47B5E0D}"/>
                  </a:ext>
                </a:extLst>
              </p:cNvPr>
              <p:cNvSpPr/>
              <p:nvPr/>
            </p:nvSpPr>
            <p:spPr>
              <a:xfrm>
                <a:off x="6261574" y="4009060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A241CB10-D074-47D0-B794-A4A41DAAE00B}"/>
                  </a:ext>
                </a:extLst>
              </p:cNvPr>
              <p:cNvSpPr/>
              <p:nvPr/>
            </p:nvSpPr>
            <p:spPr>
              <a:xfrm>
                <a:off x="7195851" y="4499197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B7D769A0-B3B5-4B04-9587-9AAE4D9BABA6}"/>
                  </a:ext>
                </a:extLst>
              </p:cNvPr>
              <p:cNvSpPr/>
              <p:nvPr/>
            </p:nvSpPr>
            <p:spPr>
              <a:xfrm>
                <a:off x="8000358" y="4206670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BE9B8FB6-5AD5-4EEE-8609-0AC2F8EE130D}"/>
                  </a:ext>
                </a:extLst>
              </p:cNvPr>
              <p:cNvSpPr/>
              <p:nvPr/>
            </p:nvSpPr>
            <p:spPr>
              <a:xfrm>
                <a:off x="7656442" y="5075860"/>
                <a:ext cx="180000" cy="180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D20FC9C0-E950-47D5-92EE-9EDCBBB5F90B}"/>
                  </a:ext>
                </a:extLst>
              </p:cNvPr>
              <p:cNvCxnSpPr>
                <a:stCxn id="166" idx="4"/>
                <a:endCxn id="153" idx="1"/>
              </p:cNvCxnSpPr>
              <p:nvPr/>
            </p:nvCxnSpPr>
            <p:spPr>
              <a:xfrm>
                <a:off x="6315776" y="3560566"/>
                <a:ext cx="305798" cy="16881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EFD8958F-36F4-416B-9737-6B5AC8530435}"/>
                  </a:ext>
                </a:extLst>
              </p:cNvPr>
              <p:cNvCxnSpPr>
                <a:stCxn id="165" idx="4"/>
                <a:endCxn id="153" idx="0"/>
              </p:cNvCxnSpPr>
              <p:nvPr/>
            </p:nvCxnSpPr>
            <p:spPr>
              <a:xfrm flipH="1">
                <a:off x="6748853" y="3389465"/>
                <a:ext cx="153705" cy="28719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1A487F02-F731-4AC5-82CC-BC7CCD29532A}"/>
                  </a:ext>
                </a:extLst>
              </p:cNvPr>
              <p:cNvCxnSpPr>
                <a:stCxn id="182" idx="7"/>
                <a:endCxn id="153" idx="2"/>
              </p:cNvCxnSpPr>
              <p:nvPr/>
            </p:nvCxnSpPr>
            <p:spPr>
              <a:xfrm flipV="1">
                <a:off x="6415214" y="3856661"/>
                <a:ext cx="153639" cy="178759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43EEC23D-3E9E-4F70-B6BC-6B90AB666141}"/>
                  </a:ext>
                </a:extLst>
              </p:cNvPr>
              <p:cNvCxnSpPr>
                <a:stCxn id="179" idx="0"/>
                <a:endCxn id="153" idx="3"/>
              </p:cNvCxnSpPr>
              <p:nvPr/>
            </p:nvCxnSpPr>
            <p:spPr>
              <a:xfrm flipH="1" flipV="1">
                <a:off x="6621574" y="3983940"/>
                <a:ext cx="32950" cy="21893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43AE6612-7A6F-48E7-839F-C8524B4185CF}"/>
                  </a:ext>
                </a:extLst>
              </p:cNvPr>
              <p:cNvCxnSpPr>
                <a:stCxn id="169" idx="2"/>
                <a:endCxn id="153" idx="5"/>
              </p:cNvCxnSpPr>
              <p:nvPr/>
            </p:nvCxnSpPr>
            <p:spPr>
              <a:xfrm flipH="1" flipV="1">
                <a:off x="6876132" y="3983940"/>
                <a:ext cx="291590" cy="14159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3587D100-014A-4E0C-A703-55C6C65C5F62}"/>
                  </a:ext>
                </a:extLst>
              </p:cNvPr>
              <p:cNvCxnSpPr>
                <a:stCxn id="170" idx="5"/>
                <a:endCxn id="156" idx="1"/>
              </p:cNvCxnSpPr>
              <p:nvPr/>
            </p:nvCxnSpPr>
            <p:spPr>
              <a:xfrm>
                <a:off x="7708116" y="3594889"/>
                <a:ext cx="141604" cy="12639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4560E0A7-ABE1-4C26-B262-C0C8E670477B}"/>
                  </a:ext>
                </a:extLst>
              </p:cNvPr>
              <p:cNvCxnSpPr>
                <a:stCxn id="171" idx="3"/>
                <a:endCxn id="156" idx="7"/>
              </p:cNvCxnSpPr>
              <p:nvPr/>
            </p:nvCxnSpPr>
            <p:spPr>
              <a:xfrm flipH="1">
                <a:off x="8104278" y="3590155"/>
                <a:ext cx="169081" cy="131127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D07AE6E-09F7-4BEB-A453-8BE708790C75}"/>
                  </a:ext>
                </a:extLst>
              </p:cNvPr>
              <p:cNvCxnSpPr>
                <a:stCxn id="174" idx="2"/>
                <a:endCxn id="156" idx="6"/>
              </p:cNvCxnSpPr>
              <p:nvPr/>
            </p:nvCxnSpPr>
            <p:spPr>
              <a:xfrm flipH="1" flipV="1">
                <a:off x="8156999" y="3848561"/>
                <a:ext cx="380867" cy="6919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4137AD0B-81B1-447C-84CF-A1496FD4069E}"/>
                  </a:ext>
                </a:extLst>
              </p:cNvPr>
              <p:cNvCxnSpPr>
                <a:stCxn id="174" idx="5"/>
                <a:endCxn id="154" idx="1"/>
              </p:cNvCxnSpPr>
              <p:nvPr/>
            </p:nvCxnSpPr>
            <p:spPr>
              <a:xfrm>
                <a:off x="8691506" y="3981399"/>
                <a:ext cx="192189" cy="331399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BE1703CC-5146-42F4-B48A-ABA7D244501A}"/>
                  </a:ext>
                </a:extLst>
              </p:cNvPr>
              <p:cNvCxnSpPr>
                <a:stCxn id="175" idx="3"/>
                <a:endCxn id="154" idx="7"/>
              </p:cNvCxnSpPr>
              <p:nvPr/>
            </p:nvCxnSpPr>
            <p:spPr>
              <a:xfrm flipH="1">
                <a:off x="9138253" y="4233717"/>
                <a:ext cx="184507" cy="7908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F683DBF5-D7BE-4722-8113-5F7D9E1BF4AF}"/>
                  </a:ext>
                </a:extLst>
              </p:cNvPr>
              <p:cNvCxnSpPr>
                <a:stCxn id="167" idx="1"/>
                <a:endCxn id="154" idx="5"/>
              </p:cNvCxnSpPr>
              <p:nvPr/>
            </p:nvCxnSpPr>
            <p:spPr>
              <a:xfrm flipH="1" flipV="1">
                <a:off x="9138253" y="4567356"/>
                <a:ext cx="112357" cy="39577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CD33FF89-D63F-48F2-8DDA-EF34E2845681}"/>
                  </a:ext>
                </a:extLst>
              </p:cNvPr>
              <p:cNvCxnSpPr>
                <a:stCxn id="177" idx="2"/>
                <a:endCxn id="157" idx="6"/>
              </p:cNvCxnSpPr>
              <p:nvPr/>
            </p:nvCxnSpPr>
            <p:spPr>
              <a:xfrm flipH="1" flipV="1">
                <a:off x="8516999" y="5651239"/>
                <a:ext cx="200867" cy="6611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1F0B98C8-07D0-4E9A-8EA5-94B454A22557}"/>
                  </a:ext>
                </a:extLst>
              </p:cNvPr>
              <p:cNvCxnSpPr>
                <a:stCxn id="178" idx="1"/>
                <a:endCxn id="157" idx="5"/>
              </p:cNvCxnSpPr>
              <p:nvPr/>
            </p:nvCxnSpPr>
            <p:spPr>
              <a:xfrm flipH="1" flipV="1">
                <a:off x="8464278" y="5778518"/>
                <a:ext cx="27253" cy="217047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2CD0F515-A6C4-4E0A-A149-CDA5833979C9}"/>
                  </a:ext>
                </a:extLst>
              </p:cNvPr>
              <p:cNvCxnSpPr>
                <a:stCxn id="172" idx="6"/>
                <a:endCxn id="157" idx="3"/>
              </p:cNvCxnSpPr>
              <p:nvPr/>
            </p:nvCxnSpPr>
            <p:spPr>
              <a:xfrm flipV="1">
                <a:off x="8104278" y="5778518"/>
                <a:ext cx="105442" cy="14272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3D11948F-E7DD-482E-B994-D84232DFA47D}"/>
                  </a:ext>
                </a:extLst>
              </p:cNvPr>
              <p:cNvCxnSpPr>
                <a:stCxn id="181" idx="0"/>
                <a:endCxn id="155" idx="4"/>
              </p:cNvCxnSpPr>
              <p:nvPr/>
            </p:nvCxnSpPr>
            <p:spPr>
              <a:xfrm flipV="1">
                <a:off x="7195852" y="5334049"/>
                <a:ext cx="63639" cy="11757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AC531E0A-2208-4EF3-AB5E-BEE64B9C7776}"/>
                  </a:ext>
                </a:extLst>
              </p:cNvPr>
              <p:cNvCxnSpPr>
                <a:stCxn id="173" idx="6"/>
                <a:endCxn id="155" idx="2"/>
              </p:cNvCxnSpPr>
              <p:nvPr/>
            </p:nvCxnSpPr>
            <p:spPr>
              <a:xfrm flipV="1">
                <a:off x="6952976" y="5154049"/>
                <a:ext cx="126515" cy="1181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321B6416-3DE5-4454-AE98-12F764C3F468}"/>
                  </a:ext>
                </a:extLst>
              </p:cNvPr>
              <p:cNvCxnSpPr>
                <a:stCxn id="176" idx="6"/>
                <a:endCxn id="155" idx="1"/>
              </p:cNvCxnSpPr>
              <p:nvPr/>
            </p:nvCxnSpPr>
            <p:spPr>
              <a:xfrm>
                <a:off x="6952212" y="4897266"/>
                <a:ext cx="180000" cy="12950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72DEE9F6-DD58-41A9-BE52-5A00BFC8273E}"/>
                  </a:ext>
                </a:extLst>
              </p:cNvPr>
              <p:cNvCxnSpPr>
                <a:cxnSpLocks/>
                <a:stCxn id="183" idx="4"/>
                <a:endCxn id="155" idx="0"/>
              </p:cNvCxnSpPr>
              <p:nvPr/>
            </p:nvCxnSpPr>
            <p:spPr>
              <a:xfrm flipH="1">
                <a:off x="7259491" y="4679197"/>
                <a:ext cx="26360" cy="29485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DB536A8A-250C-4277-8E1F-E7A1D3A58DAE}"/>
                  </a:ext>
                </a:extLst>
              </p:cNvPr>
              <p:cNvCxnSpPr>
                <a:stCxn id="184" idx="1"/>
                <a:endCxn id="156" idx="4"/>
              </p:cNvCxnSpPr>
              <p:nvPr/>
            </p:nvCxnSpPr>
            <p:spPr>
              <a:xfrm flipH="1" flipV="1">
                <a:off x="7976999" y="4028561"/>
                <a:ext cx="49719" cy="204469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3F004853-49E1-48C9-AC73-E95D9517F977}"/>
                  </a:ext>
                </a:extLst>
              </p:cNvPr>
              <p:cNvCxnSpPr>
                <a:stCxn id="185" idx="2"/>
                <a:endCxn id="155" idx="6"/>
              </p:cNvCxnSpPr>
              <p:nvPr/>
            </p:nvCxnSpPr>
            <p:spPr>
              <a:xfrm flipH="1" flipV="1">
                <a:off x="7439491" y="5154049"/>
                <a:ext cx="216951" cy="1181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ADDE6308-1F73-45EC-B3BD-836AA4C53402}"/>
                  </a:ext>
                </a:extLst>
              </p:cNvPr>
              <p:cNvCxnSpPr>
                <a:stCxn id="180" idx="5"/>
                <a:endCxn id="157" idx="0"/>
              </p:cNvCxnSpPr>
              <p:nvPr/>
            </p:nvCxnSpPr>
            <p:spPr>
              <a:xfrm>
                <a:off x="8257918" y="5392158"/>
                <a:ext cx="79081" cy="7908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35597D8F-57F8-4B74-B46D-F3D22AA95FF6}"/>
                  </a:ext>
                </a:extLst>
              </p:cNvPr>
              <p:cNvCxnSpPr>
                <a:stCxn id="168" idx="7"/>
                <a:endCxn id="154" idx="3"/>
              </p:cNvCxnSpPr>
              <p:nvPr/>
            </p:nvCxnSpPr>
            <p:spPr>
              <a:xfrm flipV="1">
                <a:off x="8670639" y="4567356"/>
                <a:ext cx="213056" cy="22348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99FE5566-081A-40EF-BC4B-81116F177CE3}"/>
                  </a:ext>
                </a:extLst>
              </p:cNvPr>
              <p:cNvCxnSpPr>
                <a:stCxn id="184" idx="3"/>
                <a:endCxn id="155" idx="7"/>
              </p:cNvCxnSpPr>
              <p:nvPr/>
            </p:nvCxnSpPr>
            <p:spPr>
              <a:xfrm flipH="1">
                <a:off x="7386770" y="4360310"/>
                <a:ext cx="639948" cy="66646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125E2AF7-31AD-4416-8065-6EAC68861308}"/>
                  </a:ext>
                </a:extLst>
              </p:cNvPr>
              <p:cNvCxnSpPr>
                <a:cxnSpLocks/>
                <a:stCxn id="169" idx="6"/>
                <a:endCxn id="156" idx="3"/>
              </p:cNvCxnSpPr>
              <p:nvPr/>
            </p:nvCxnSpPr>
            <p:spPr>
              <a:xfrm flipV="1">
                <a:off x="7347722" y="3975840"/>
                <a:ext cx="501998" cy="14969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BB4C4F11-F0FA-4AF4-A7BC-BD442D99AC72}"/>
                  </a:ext>
                </a:extLst>
              </p:cNvPr>
              <p:cNvCxnSpPr>
                <a:cxnSpLocks/>
                <a:stCxn id="177" idx="0"/>
                <a:endCxn id="154" idx="4"/>
              </p:cNvCxnSpPr>
              <p:nvPr/>
            </p:nvCxnSpPr>
            <p:spPr>
              <a:xfrm flipV="1">
                <a:off x="8807866" y="4620077"/>
                <a:ext cx="203108" cy="100728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F77BA22E-7458-47C9-A576-22C4FE2861D3}"/>
                </a:ext>
              </a:extLst>
            </p:cNvPr>
            <p:cNvSpPr/>
            <p:nvPr/>
          </p:nvSpPr>
          <p:spPr>
            <a:xfrm>
              <a:off x="8869618" y="3426757"/>
              <a:ext cx="180000" cy="1800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2805B49-D40D-4515-895B-1DF6CDA8873F}"/>
                </a:ext>
              </a:extLst>
            </p:cNvPr>
            <p:cNvSpPr/>
            <p:nvPr/>
          </p:nvSpPr>
          <p:spPr>
            <a:xfrm>
              <a:off x="8789557" y="2814549"/>
              <a:ext cx="360000" cy="360000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EF0B5179-7FD6-4E8A-A0A5-3EED3CAD3D8E}"/>
                </a:ext>
              </a:extLst>
            </p:cNvPr>
            <p:cNvCxnSpPr/>
            <p:nvPr/>
          </p:nvCxnSpPr>
          <p:spPr>
            <a:xfrm>
              <a:off x="8779618" y="4059449"/>
              <a:ext cx="360000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648AB1E-3516-464F-818A-E9A71B0DC130}"/>
                </a:ext>
              </a:extLst>
            </p:cNvPr>
            <p:cNvGrpSpPr/>
            <p:nvPr/>
          </p:nvGrpSpPr>
          <p:grpSpPr>
            <a:xfrm>
              <a:off x="914783" y="2240780"/>
              <a:ext cx="3149935" cy="2575270"/>
              <a:chOff x="1289367" y="3276094"/>
              <a:chExt cx="3149935" cy="2575270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08E01696-4EFB-4A4C-9D4C-5B670B2D6B5D}"/>
                  </a:ext>
                </a:extLst>
              </p:cNvPr>
              <p:cNvSpPr/>
              <p:nvPr/>
            </p:nvSpPr>
            <p:spPr>
              <a:xfrm>
                <a:off x="1963734" y="3676661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166635F8-CC96-48B2-802D-DE4FEFD7870B}"/>
                  </a:ext>
                </a:extLst>
              </p:cNvPr>
              <p:cNvSpPr/>
              <p:nvPr/>
            </p:nvSpPr>
            <p:spPr>
              <a:xfrm>
                <a:off x="1603734" y="4510055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98A176B7-C8C7-4C5C-B7F9-6A041BE5896B}"/>
                  </a:ext>
                </a:extLst>
              </p:cNvPr>
              <p:cNvSpPr/>
              <p:nvPr/>
            </p:nvSpPr>
            <p:spPr>
              <a:xfrm>
                <a:off x="2570601" y="4409197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A021A443-F452-4B2E-86D2-A0921AE3D01B}"/>
                  </a:ext>
                </a:extLst>
              </p:cNvPr>
              <p:cNvSpPr/>
              <p:nvPr/>
            </p:nvSpPr>
            <p:spPr>
              <a:xfrm>
                <a:off x="2570601" y="3276094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A78D5DBD-8D21-434F-90E6-B11B6E286107}"/>
                  </a:ext>
                </a:extLst>
              </p:cNvPr>
              <p:cNvSpPr/>
              <p:nvPr/>
            </p:nvSpPr>
            <p:spPr>
              <a:xfrm>
                <a:off x="3357468" y="4036661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719B4068-47D0-4D77-91AF-4572AB278C27}"/>
                  </a:ext>
                </a:extLst>
              </p:cNvPr>
              <p:cNvSpPr/>
              <p:nvPr/>
            </p:nvSpPr>
            <p:spPr>
              <a:xfrm>
                <a:off x="1963734" y="5488156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1D75E8D6-5B93-4832-ABE6-F8F60BA1E581}"/>
                  </a:ext>
                </a:extLst>
              </p:cNvPr>
              <p:cNvSpPr/>
              <p:nvPr/>
            </p:nvSpPr>
            <p:spPr>
              <a:xfrm>
                <a:off x="2750601" y="5205335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0ACBF21A-A1EC-4907-9A08-24134E94FFA7}"/>
                  </a:ext>
                </a:extLst>
              </p:cNvPr>
              <p:cNvSpPr/>
              <p:nvPr/>
            </p:nvSpPr>
            <p:spPr>
              <a:xfrm>
                <a:off x="1289367" y="3502183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90BF1EDD-4F36-4EC6-BD7A-13E0C15161AA}"/>
                  </a:ext>
                </a:extLst>
              </p:cNvPr>
              <p:cNvSpPr/>
              <p:nvPr/>
            </p:nvSpPr>
            <p:spPr>
              <a:xfrm>
                <a:off x="1289367" y="5418518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A8EF6081-7D54-4A6C-B021-A16A3CDBAD6C}"/>
                  </a:ext>
                </a:extLst>
              </p:cNvPr>
              <p:cNvSpPr/>
              <p:nvPr/>
            </p:nvSpPr>
            <p:spPr>
              <a:xfrm>
                <a:off x="3719302" y="5491364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BFD5C3DC-8DBC-45A8-B778-BB488B1FF3C5}"/>
                  </a:ext>
                </a:extLst>
              </p:cNvPr>
              <p:cNvSpPr/>
              <p:nvPr/>
            </p:nvSpPr>
            <p:spPr>
              <a:xfrm>
                <a:off x="3899302" y="4764013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B1BD74FC-11B0-42A5-BE95-EBAB092871F1}"/>
                  </a:ext>
                </a:extLst>
              </p:cNvPr>
              <p:cNvSpPr/>
              <p:nvPr/>
            </p:nvSpPr>
            <p:spPr>
              <a:xfrm>
                <a:off x="4079302" y="3396141"/>
                <a:ext cx="360000" cy="360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cxnSp>
            <p:nvCxnSpPr>
              <p:cNvPr id="131" name="Connector: Curved 130">
                <a:extLst>
                  <a:ext uri="{FF2B5EF4-FFF2-40B4-BE49-F238E27FC236}">
                    <a16:creationId xmlns:a16="http://schemas.microsoft.com/office/drawing/2014/main" id="{17F97C01-B73C-41DB-B66D-64D2B10738BC}"/>
                  </a:ext>
                </a:extLst>
              </p:cNvPr>
              <p:cNvCxnSpPr>
                <a:stCxn id="130" idx="2"/>
                <a:endCxn id="123" idx="7"/>
              </p:cNvCxnSpPr>
              <p:nvPr/>
            </p:nvCxnSpPr>
            <p:spPr>
              <a:xfrm rot="10800000" flipV="1">
                <a:off x="3664748" y="3576140"/>
                <a:ext cx="414555" cy="513241"/>
              </a:xfrm>
              <a:prstGeom prst="curvedConnector2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2" name="Connector: Curved 131">
                <a:extLst>
                  <a:ext uri="{FF2B5EF4-FFF2-40B4-BE49-F238E27FC236}">
                    <a16:creationId xmlns:a16="http://schemas.microsoft.com/office/drawing/2014/main" id="{0D15D447-3ECB-4CE3-94C9-5C2CC0D6A4BB}"/>
                  </a:ext>
                </a:extLst>
              </p:cNvPr>
              <p:cNvCxnSpPr>
                <a:stCxn id="130" idx="4"/>
                <a:endCxn id="129" idx="0"/>
              </p:cNvCxnSpPr>
              <p:nvPr/>
            </p:nvCxnSpPr>
            <p:spPr>
              <a:xfrm rot="5400000">
                <a:off x="3665366" y="4170077"/>
                <a:ext cx="1007872" cy="180000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3" name="Connector: Curved 132">
                <a:extLst>
                  <a:ext uri="{FF2B5EF4-FFF2-40B4-BE49-F238E27FC236}">
                    <a16:creationId xmlns:a16="http://schemas.microsoft.com/office/drawing/2014/main" id="{9F8468B6-7DBB-4E5D-B91D-B24700CAE6C9}"/>
                  </a:ext>
                </a:extLst>
              </p:cNvPr>
              <p:cNvCxnSpPr>
                <a:stCxn id="130" idx="1"/>
                <a:endCxn id="122" idx="6"/>
              </p:cNvCxnSpPr>
              <p:nvPr/>
            </p:nvCxnSpPr>
            <p:spPr>
              <a:xfrm rot="16200000" flipH="1" flipV="1">
                <a:off x="3527696" y="2851767"/>
                <a:ext cx="7232" cy="1201422"/>
              </a:xfrm>
              <a:prstGeom prst="curvedConnector4">
                <a:avLst>
                  <a:gd name="adj1" fmla="val -3160951"/>
                  <a:gd name="adj2" fmla="val 52194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Connector: Curved 133">
                <a:extLst>
                  <a:ext uri="{FF2B5EF4-FFF2-40B4-BE49-F238E27FC236}">
                    <a16:creationId xmlns:a16="http://schemas.microsoft.com/office/drawing/2014/main" id="{B6D22F21-2BD8-450E-B3FB-C4335F765BA1}"/>
                  </a:ext>
                </a:extLst>
              </p:cNvPr>
              <p:cNvCxnSpPr>
                <a:stCxn id="119" idx="6"/>
                <a:endCxn id="123" idx="2"/>
              </p:cNvCxnSpPr>
              <p:nvPr/>
            </p:nvCxnSpPr>
            <p:spPr>
              <a:xfrm>
                <a:off x="2323734" y="3856661"/>
                <a:ext cx="1033734" cy="360000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5" name="Connector: Curved 134">
                <a:extLst>
                  <a:ext uri="{FF2B5EF4-FFF2-40B4-BE49-F238E27FC236}">
                    <a16:creationId xmlns:a16="http://schemas.microsoft.com/office/drawing/2014/main" id="{08C006ED-8677-490D-A973-60929EEA5EA2}"/>
                  </a:ext>
                </a:extLst>
              </p:cNvPr>
              <p:cNvCxnSpPr>
                <a:stCxn id="119" idx="7"/>
                <a:endCxn id="122" idx="3"/>
              </p:cNvCxnSpPr>
              <p:nvPr/>
            </p:nvCxnSpPr>
            <p:spPr>
              <a:xfrm rot="5400000" flipH="1" flipV="1">
                <a:off x="2374163" y="3480224"/>
                <a:ext cx="146009" cy="352309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6" name="Connector: Curved 135">
                <a:extLst>
                  <a:ext uri="{FF2B5EF4-FFF2-40B4-BE49-F238E27FC236}">
                    <a16:creationId xmlns:a16="http://schemas.microsoft.com/office/drawing/2014/main" id="{B60C340B-5000-4B45-B7EC-B1E7D6463678}"/>
                  </a:ext>
                </a:extLst>
              </p:cNvPr>
              <p:cNvCxnSpPr>
                <a:stCxn id="119" idx="2"/>
                <a:endCxn id="126" idx="6"/>
              </p:cNvCxnSpPr>
              <p:nvPr/>
            </p:nvCxnSpPr>
            <p:spPr>
              <a:xfrm rot="10800000">
                <a:off x="1649368" y="3682183"/>
                <a:ext cx="314367" cy="174478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7" name="Connector: Curved 136">
                <a:extLst>
                  <a:ext uri="{FF2B5EF4-FFF2-40B4-BE49-F238E27FC236}">
                    <a16:creationId xmlns:a16="http://schemas.microsoft.com/office/drawing/2014/main" id="{84544324-420E-489F-B77A-C1B88E9C5B89}"/>
                  </a:ext>
                </a:extLst>
              </p:cNvPr>
              <p:cNvCxnSpPr>
                <a:stCxn id="126" idx="4"/>
                <a:endCxn id="120" idx="1"/>
              </p:cNvCxnSpPr>
              <p:nvPr/>
            </p:nvCxnSpPr>
            <p:spPr>
              <a:xfrm rot="16200000" flipH="1">
                <a:off x="1212615" y="4118935"/>
                <a:ext cx="700593" cy="187088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8" name="Connector: Curved 137">
                <a:extLst>
                  <a:ext uri="{FF2B5EF4-FFF2-40B4-BE49-F238E27FC236}">
                    <a16:creationId xmlns:a16="http://schemas.microsoft.com/office/drawing/2014/main" id="{FF56D8E0-1E7B-4A24-8691-A62BE3907934}"/>
                  </a:ext>
                </a:extLst>
              </p:cNvPr>
              <p:cNvCxnSpPr>
                <a:stCxn id="127" idx="0"/>
                <a:endCxn id="126" idx="3"/>
              </p:cNvCxnSpPr>
              <p:nvPr/>
            </p:nvCxnSpPr>
            <p:spPr>
              <a:xfrm rot="16200000" flipV="1">
                <a:off x="601200" y="4550350"/>
                <a:ext cx="1609056" cy="127279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9" name="Connector: Curved 138">
                <a:extLst>
                  <a:ext uri="{FF2B5EF4-FFF2-40B4-BE49-F238E27FC236}">
                    <a16:creationId xmlns:a16="http://schemas.microsoft.com/office/drawing/2014/main" id="{B12230BB-B03C-4BD4-8AA8-F00B2D161026}"/>
                  </a:ext>
                </a:extLst>
              </p:cNvPr>
              <p:cNvCxnSpPr>
                <a:stCxn id="127" idx="7"/>
                <a:endCxn id="120" idx="4"/>
              </p:cNvCxnSpPr>
              <p:nvPr/>
            </p:nvCxnSpPr>
            <p:spPr>
              <a:xfrm rot="5400000" flipH="1" flipV="1">
                <a:off x="1389598" y="5077103"/>
                <a:ext cx="601184" cy="187088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0" name="Connector: Curved 139">
                <a:extLst>
                  <a:ext uri="{FF2B5EF4-FFF2-40B4-BE49-F238E27FC236}">
                    <a16:creationId xmlns:a16="http://schemas.microsoft.com/office/drawing/2014/main" id="{2615C12C-3188-42F4-96E4-DA44D41F54FF}"/>
                  </a:ext>
                </a:extLst>
              </p:cNvPr>
              <p:cNvCxnSpPr>
                <a:stCxn id="120" idx="6"/>
                <a:endCxn id="121" idx="2"/>
              </p:cNvCxnSpPr>
              <p:nvPr/>
            </p:nvCxnSpPr>
            <p:spPr>
              <a:xfrm flipV="1">
                <a:off x="1963734" y="4589197"/>
                <a:ext cx="606867" cy="100858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1" name="Connector: Curved 140">
                <a:extLst>
                  <a:ext uri="{FF2B5EF4-FFF2-40B4-BE49-F238E27FC236}">
                    <a16:creationId xmlns:a16="http://schemas.microsoft.com/office/drawing/2014/main" id="{673FB30B-2527-47B2-82C8-C0A0C18BCA59}"/>
                  </a:ext>
                </a:extLst>
              </p:cNvPr>
              <p:cNvCxnSpPr>
                <a:stCxn id="124" idx="7"/>
                <a:endCxn id="121" idx="3"/>
              </p:cNvCxnSpPr>
              <p:nvPr/>
            </p:nvCxnSpPr>
            <p:spPr>
              <a:xfrm rot="5400000" flipH="1" flipV="1">
                <a:off x="2034967" y="4952523"/>
                <a:ext cx="824401" cy="352309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2" name="Connector: Curved 141">
                <a:extLst>
                  <a:ext uri="{FF2B5EF4-FFF2-40B4-BE49-F238E27FC236}">
                    <a16:creationId xmlns:a16="http://schemas.microsoft.com/office/drawing/2014/main" id="{2B50F19B-DAE6-4A21-8F5E-4E46ADCFB79B}"/>
                  </a:ext>
                </a:extLst>
              </p:cNvPr>
              <p:cNvCxnSpPr>
                <a:stCxn id="125" idx="0"/>
                <a:endCxn id="121" idx="4"/>
              </p:cNvCxnSpPr>
              <p:nvPr/>
            </p:nvCxnSpPr>
            <p:spPr>
              <a:xfrm rot="16200000" flipV="1">
                <a:off x="2622532" y="4897266"/>
                <a:ext cx="436138" cy="180000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3" name="Connector: Curved 142">
                <a:extLst>
                  <a:ext uri="{FF2B5EF4-FFF2-40B4-BE49-F238E27FC236}">
                    <a16:creationId xmlns:a16="http://schemas.microsoft.com/office/drawing/2014/main" id="{8B66EDBD-7A4E-4135-8E80-EDCAA8EF13BC}"/>
                  </a:ext>
                </a:extLst>
              </p:cNvPr>
              <p:cNvCxnSpPr>
                <a:stCxn id="125" idx="7"/>
                <a:endCxn id="123" idx="4"/>
              </p:cNvCxnSpPr>
              <p:nvPr/>
            </p:nvCxnSpPr>
            <p:spPr>
              <a:xfrm rot="5400000" flipH="1" flipV="1">
                <a:off x="2866977" y="4587565"/>
                <a:ext cx="861395" cy="479588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4" name="Connector: Curved 143">
                <a:extLst>
                  <a:ext uri="{FF2B5EF4-FFF2-40B4-BE49-F238E27FC236}">
                    <a16:creationId xmlns:a16="http://schemas.microsoft.com/office/drawing/2014/main" id="{957E8883-AB9C-4A91-AC23-0F96CC1A4BB8}"/>
                  </a:ext>
                </a:extLst>
              </p:cNvPr>
              <p:cNvCxnSpPr>
                <a:stCxn id="128" idx="0"/>
                <a:endCxn id="123" idx="5"/>
              </p:cNvCxnSpPr>
              <p:nvPr/>
            </p:nvCxnSpPr>
            <p:spPr>
              <a:xfrm rot="16200000" flipV="1">
                <a:off x="3208313" y="4800374"/>
                <a:ext cx="1147424" cy="234555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Connector: Curved 144">
                <a:extLst>
                  <a:ext uri="{FF2B5EF4-FFF2-40B4-BE49-F238E27FC236}">
                    <a16:creationId xmlns:a16="http://schemas.microsoft.com/office/drawing/2014/main" id="{2D3B812A-48A3-4819-9490-5217F02C30C9}"/>
                  </a:ext>
                </a:extLst>
              </p:cNvPr>
              <p:cNvCxnSpPr>
                <a:stCxn id="128" idx="2"/>
                <a:endCxn id="125" idx="4"/>
              </p:cNvCxnSpPr>
              <p:nvPr/>
            </p:nvCxnSpPr>
            <p:spPr>
              <a:xfrm rot="10800000">
                <a:off x="2930602" y="5565336"/>
                <a:ext cx="788701" cy="106029"/>
              </a:xfrm>
              <a:prstGeom prst="curvedConnector2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6" name="Connector: Curved 145">
                <a:extLst>
                  <a:ext uri="{FF2B5EF4-FFF2-40B4-BE49-F238E27FC236}">
                    <a16:creationId xmlns:a16="http://schemas.microsoft.com/office/drawing/2014/main" id="{951734A9-66A6-413C-A091-012E3C135AFD}"/>
                  </a:ext>
                </a:extLst>
              </p:cNvPr>
              <p:cNvCxnSpPr>
                <a:stCxn id="124" idx="5"/>
                <a:endCxn id="128" idx="3"/>
              </p:cNvCxnSpPr>
              <p:nvPr/>
            </p:nvCxnSpPr>
            <p:spPr>
              <a:xfrm rot="16200000" flipH="1">
                <a:off x="3019914" y="5046534"/>
                <a:ext cx="3208" cy="1501010"/>
              </a:xfrm>
              <a:prstGeom prst="curvedConnector3">
                <a:avLst>
                  <a:gd name="adj1" fmla="val 8869358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7" name="Connector: Curved 146">
                <a:extLst>
                  <a:ext uri="{FF2B5EF4-FFF2-40B4-BE49-F238E27FC236}">
                    <a16:creationId xmlns:a16="http://schemas.microsoft.com/office/drawing/2014/main" id="{21E8805E-AE15-43DD-88FD-297B4A936F4D}"/>
                  </a:ext>
                </a:extLst>
              </p:cNvPr>
              <p:cNvCxnSpPr>
                <a:stCxn id="129" idx="4"/>
                <a:endCxn id="128" idx="7"/>
              </p:cNvCxnSpPr>
              <p:nvPr/>
            </p:nvCxnSpPr>
            <p:spPr>
              <a:xfrm rot="5400000">
                <a:off x="3842906" y="5307689"/>
                <a:ext cx="420072" cy="52721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8" name="Connector: Curved 147">
                <a:extLst>
                  <a:ext uri="{FF2B5EF4-FFF2-40B4-BE49-F238E27FC236}">
                    <a16:creationId xmlns:a16="http://schemas.microsoft.com/office/drawing/2014/main" id="{9BCB6CF0-6BD5-4514-AF9D-40E488016084}"/>
                  </a:ext>
                </a:extLst>
              </p:cNvPr>
              <p:cNvCxnSpPr>
                <a:stCxn id="127" idx="6"/>
                <a:endCxn id="124" idx="2"/>
              </p:cNvCxnSpPr>
              <p:nvPr/>
            </p:nvCxnSpPr>
            <p:spPr>
              <a:xfrm>
                <a:off x="1649367" y="5598518"/>
                <a:ext cx="314367" cy="69638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9" name="Connector: Curved 148">
                <a:extLst>
                  <a:ext uri="{FF2B5EF4-FFF2-40B4-BE49-F238E27FC236}">
                    <a16:creationId xmlns:a16="http://schemas.microsoft.com/office/drawing/2014/main" id="{2F847A48-9D05-4DB5-BD45-97FBC0880415}"/>
                  </a:ext>
                </a:extLst>
              </p:cNvPr>
              <p:cNvCxnSpPr>
                <a:stCxn id="124" idx="0"/>
                <a:endCxn id="120" idx="5"/>
              </p:cNvCxnSpPr>
              <p:nvPr/>
            </p:nvCxnSpPr>
            <p:spPr>
              <a:xfrm rot="16200000" flipV="1">
                <a:off x="1691963" y="5036384"/>
                <a:ext cx="670822" cy="232721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0" name="Connector: Curved 149">
                <a:extLst>
                  <a:ext uri="{FF2B5EF4-FFF2-40B4-BE49-F238E27FC236}">
                    <a16:creationId xmlns:a16="http://schemas.microsoft.com/office/drawing/2014/main" id="{5D3817A9-871D-4EFD-A9B9-6953143C1BA9}"/>
                  </a:ext>
                </a:extLst>
              </p:cNvPr>
              <p:cNvCxnSpPr>
                <a:stCxn id="120" idx="7"/>
                <a:endCxn id="119" idx="4"/>
              </p:cNvCxnSpPr>
              <p:nvPr/>
            </p:nvCxnSpPr>
            <p:spPr>
              <a:xfrm rot="5400000" flipH="1" flipV="1">
                <a:off x="1764316" y="4183359"/>
                <a:ext cx="526115" cy="232721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1" name="Connector: Curved 150">
                <a:extLst>
                  <a:ext uri="{FF2B5EF4-FFF2-40B4-BE49-F238E27FC236}">
                    <a16:creationId xmlns:a16="http://schemas.microsoft.com/office/drawing/2014/main" id="{64D03D82-2D28-4E37-9261-38C7F80D40D8}"/>
                  </a:ext>
                </a:extLst>
              </p:cNvPr>
              <p:cNvCxnSpPr>
                <a:stCxn id="123" idx="3"/>
                <a:endCxn id="121" idx="6"/>
              </p:cNvCxnSpPr>
              <p:nvPr/>
            </p:nvCxnSpPr>
            <p:spPr>
              <a:xfrm rot="5400000">
                <a:off x="3047767" y="4226774"/>
                <a:ext cx="245257" cy="479588"/>
              </a:xfrm>
              <a:prstGeom prst="curvedConnector2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2" name="Connector: Curved 151">
                <a:extLst>
                  <a:ext uri="{FF2B5EF4-FFF2-40B4-BE49-F238E27FC236}">
                    <a16:creationId xmlns:a16="http://schemas.microsoft.com/office/drawing/2014/main" id="{74882B87-DA0E-464F-9B0D-0C5FF4DED077}"/>
                  </a:ext>
                </a:extLst>
              </p:cNvPr>
              <p:cNvCxnSpPr>
                <a:stCxn id="122" idx="5"/>
                <a:endCxn id="123" idx="1"/>
              </p:cNvCxnSpPr>
              <p:nvPr/>
            </p:nvCxnSpPr>
            <p:spPr>
              <a:xfrm rot="16200000" flipH="1">
                <a:off x="2891030" y="3570222"/>
                <a:ext cx="506009" cy="532309"/>
              </a:xfrm>
              <a:prstGeom prst="curved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15" name="Connector: Curved 114">
              <a:extLst>
                <a:ext uri="{FF2B5EF4-FFF2-40B4-BE49-F238E27FC236}">
                  <a16:creationId xmlns:a16="http://schemas.microsoft.com/office/drawing/2014/main" id="{F1452FC5-A26D-4731-B402-7E6CDDBE6A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9252" y="4470510"/>
              <a:ext cx="270000" cy="258189"/>
            </a:xfrm>
            <a:prstGeom prst="curvedConnector3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A7F2599-BAEE-41E2-8449-2012C5A57F6C}"/>
                </a:ext>
              </a:extLst>
            </p:cNvPr>
            <p:cNvSpPr txBox="1"/>
            <p:nvPr/>
          </p:nvSpPr>
          <p:spPr>
            <a:xfrm>
              <a:off x="1901978" y="5420235"/>
              <a:ext cx="1388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Distributed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DEC6C75-3D34-4352-9A22-6098EB1BE777}"/>
                </a:ext>
              </a:extLst>
            </p:cNvPr>
            <p:cNvSpPr txBox="1"/>
            <p:nvPr/>
          </p:nvSpPr>
          <p:spPr>
            <a:xfrm>
              <a:off x="5795211" y="5420235"/>
              <a:ext cx="16538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Decentralized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6CC5827B-1694-41A0-A44F-A5892A47941A}"/>
                </a:ext>
              </a:extLst>
            </p:cNvPr>
            <p:cNvSpPr txBox="1"/>
            <p:nvPr/>
          </p:nvSpPr>
          <p:spPr>
            <a:xfrm>
              <a:off x="9112055" y="2787038"/>
              <a:ext cx="2829945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Full Node/Validator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+mn-cs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Client Node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+mn-cs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UNL Connection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+mn-cs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Semi-random Connection</a:t>
              </a:r>
            </a:p>
          </p:txBody>
        </p:sp>
      </p:grpSp>
      <p:pic>
        <p:nvPicPr>
          <p:cNvPr id="212" name="Picture 211">
            <a:extLst>
              <a:ext uri="{FF2B5EF4-FFF2-40B4-BE49-F238E27FC236}">
                <a16:creationId xmlns:a16="http://schemas.microsoft.com/office/drawing/2014/main" id="{164047E1-AFE8-4477-A140-B1B1251524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996" y="1164345"/>
            <a:ext cx="634626" cy="634626"/>
          </a:xfrm>
          <a:prstGeom prst="rect">
            <a:avLst/>
          </a:prstGeom>
        </p:spPr>
      </p:pic>
      <p:pic>
        <p:nvPicPr>
          <p:cNvPr id="213" name="Picture 212">
            <a:extLst>
              <a:ext uri="{FF2B5EF4-FFF2-40B4-BE49-F238E27FC236}">
                <a16:creationId xmlns:a16="http://schemas.microsoft.com/office/drawing/2014/main" id="{59244950-988C-4EFA-AAD4-C221AB1C41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637" y="1195392"/>
            <a:ext cx="581009" cy="581009"/>
          </a:xfrm>
          <a:prstGeom prst="rect">
            <a:avLst/>
          </a:prstGeom>
        </p:spPr>
      </p:pic>
      <p:pic>
        <p:nvPicPr>
          <p:cNvPr id="214" name="Picture 213">
            <a:extLst>
              <a:ext uri="{FF2B5EF4-FFF2-40B4-BE49-F238E27FC236}">
                <a16:creationId xmlns:a16="http://schemas.microsoft.com/office/drawing/2014/main" id="{14C84B70-C4A2-4B3E-88FF-B1025C22B6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103" y="1203748"/>
            <a:ext cx="564295" cy="5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2333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6">
            <a:extLst>
              <a:ext uri="{FF2B5EF4-FFF2-40B4-BE49-F238E27FC236}">
                <a16:creationId xmlns:a16="http://schemas.microsoft.com/office/drawing/2014/main" id="{17A82423-AEFE-4BC5-9AFA-C1E1A9E78434}"/>
              </a:ext>
            </a:extLst>
          </p:cNvPr>
          <p:cNvSpPr/>
          <p:nvPr/>
        </p:nvSpPr>
        <p:spPr bwMode="auto">
          <a:xfrm>
            <a:off x="0" y="2276872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9E0C26-A1B0-4FD0-A959-6B38C21DF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54AFE-3BBB-408D-820E-6955D0D54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029C0-D30E-4048-8F92-05DFEE901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8165F-F345-4AD3-B7DF-E2762E8C4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4215C23-5F7C-4E8B-859D-9E39BDB25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Blockchain Basics</a:t>
            </a:r>
          </a:p>
          <a:p>
            <a:pPr marL="342900" indent="-342900">
              <a:buAutoNum type="arabicPeriod"/>
            </a:pPr>
            <a:r>
              <a:rPr lang="en-US" sz="2400" dirty="0"/>
              <a:t>Wrap-up Bitcoin, Ethereum and Ripple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 Extract – High-level and Design Space</a:t>
            </a:r>
          </a:p>
        </p:txBody>
      </p:sp>
    </p:spTree>
    <p:extLst>
      <p:ext uri="{BB962C8B-B14F-4D97-AF65-F5344CB8AC3E}">
        <p14:creationId xmlns:p14="http://schemas.microsoft.com/office/powerpoint/2010/main" val="61174948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4F121-4DF6-4F4A-8ED2-3B17D68D9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Generic View of Blockchain 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7A870-6485-444D-9C18-D43B6DEAD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4C7CE-B5EB-4E2B-801F-DD6CFB2DA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FA033-0653-4418-B742-6F0510E07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1997EF25-97C4-48EB-B7D5-83E0BE6DD804}"/>
              </a:ext>
            </a:extLst>
          </p:cNvPr>
          <p:cNvGrpSpPr/>
          <p:nvPr/>
        </p:nvGrpSpPr>
        <p:grpSpPr>
          <a:xfrm>
            <a:off x="5872148" y="2380252"/>
            <a:ext cx="4648693" cy="1365311"/>
            <a:chOff x="5872148" y="2380252"/>
            <a:chExt cx="4648693" cy="1365311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1D1ADA6A-F3D2-4539-A198-80D21B10E4E0}"/>
                </a:ext>
              </a:extLst>
            </p:cNvPr>
            <p:cNvSpPr/>
            <p:nvPr/>
          </p:nvSpPr>
          <p:spPr>
            <a:xfrm>
              <a:off x="5872148" y="2380252"/>
              <a:ext cx="4648693" cy="1365311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b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Blockchain</a:t>
              </a: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A962DEF1-3658-49C3-B16E-2C60201261E0}"/>
                </a:ext>
              </a:extLst>
            </p:cNvPr>
            <p:cNvSpPr/>
            <p:nvPr/>
          </p:nvSpPr>
          <p:spPr bwMode="auto">
            <a:xfrm>
              <a:off x="5995467" y="2796169"/>
              <a:ext cx="756821" cy="825804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Genesis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Block</a:t>
              </a:r>
            </a:p>
          </p:txBody>
        </p:sp>
        <p:sp>
          <p:nvSpPr>
            <p:cNvPr id="173" name="Rectangle: Rounded Corners 172">
              <a:extLst>
                <a:ext uri="{FF2B5EF4-FFF2-40B4-BE49-F238E27FC236}">
                  <a16:creationId xmlns:a16="http://schemas.microsoft.com/office/drawing/2014/main" id="{EAB5C303-AC36-45B6-87F9-3E6D56384F1F}"/>
                </a:ext>
              </a:extLst>
            </p:cNvPr>
            <p:cNvSpPr/>
            <p:nvPr/>
          </p:nvSpPr>
          <p:spPr bwMode="auto">
            <a:xfrm>
              <a:off x="8245637" y="2796169"/>
              <a:ext cx="756821" cy="825804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Block1</a:t>
              </a:r>
            </a:p>
          </p:txBody>
        </p: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7BE31FF9-4758-46A3-9DC4-16B5E99FB4E4}"/>
                </a:ext>
              </a:extLst>
            </p:cNvPr>
            <p:cNvCxnSpPr>
              <a:cxnSpLocks/>
              <a:stCxn id="173" idx="1"/>
              <a:endCxn id="172" idx="3"/>
            </p:cNvCxnSpPr>
            <p:nvPr/>
          </p:nvCxnSpPr>
          <p:spPr bwMode="auto">
            <a:xfrm flipH="1">
              <a:off x="6752288" y="3209071"/>
              <a:ext cx="1493349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>
                  <a:alpha val="50000"/>
                </a:sysClr>
              </a:solidFill>
              <a:prstDash val="solid"/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9B5E49DB-5F75-4144-B02F-50601AEA5BF4}"/>
                </a:ext>
              </a:extLst>
            </p:cNvPr>
            <p:cNvCxnSpPr>
              <a:cxnSpLocks/>
              <a:endCxn id="173" idx="3"/>
            </p:cNvCxnSpPr>
            <p:nvPr/>
          </p:nvCxnSpPr>
          <p:spPr bwMode="auto">
            <a:xfrm flipH="1">
              <a:off x="9002458" y="3209071"/>
              <a:ext cx="1275294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>
                  <a:alpha val="50000"/>
                </a:sysClr>
              </a:solidFill>
              <a:prstDash val="sysDash"/>
              <a:miter lim="800000"/>
              <a:headEnd type="none" w="med" len="med"/>
              <a:tailEnd type="triangle"/>
            </a:ln>
            <a:effectLst/>
          </p:spPr>
        </p:cxn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5211985C-4FC4-42DE-8CD9-A75DCBB7037E}"/>
                </a:ext>
              </a:extLst>
            </p:cNvPr>
            <p:cNvSpPr txBox="1"/>
            <p:nvPr/>
          </p:nvSpPr>
          <p:spPr>
            <a:xfrm>
              <a:off x="6931645" y="2867572"/>
              <a:ext cx="114967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Hash Pointer</a:t>
              </a: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C1CA4D8D-9D86-4A50-A677-17BD6BE3CB14}"/>
              </a:ext>
            </a:extLst>
          </p:cNvPr>
          <p:cNvGrpSpPr/>
          <p:nvPr/>
        </p:nvGrpSpPr>
        <p:grpSpPr>
          <a:xfrm>
            <a:off x="5872148" y="765177"/>
            <a:ext cx="4648693" cy="2030992"/>
            <a:chOff x="5872148" y="765177"/>
            <a:chExt cx="4648693" cy="2030992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22B2CA9E-AFE7-4541-8F46-6B3ED6E46BF2}"/>
                </a:ext>
              </a:extLst>
            </p:cNvPr>
            <p:cNvSpPr/>
            <p:nvPr/>
          </p:nvSpPr>
          <p:spPr>
            <a:xfrm>
              <a:off x="5872148" y="765177"/>
              <a:ext cx="4648693" cy="1365311"/>
            </a:xfrm>
            <a:prstGeom prst="rect">
              <a:avLst/>
            </a:pr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State Transition System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ED79AB21-ED3F-4FE3-9E20-12988FD3055A}"/>
                </a:ext>
              </a:extLst>
            </p:cNvPr>
            <p:cNvSpPr/>
            <p:nvPr/>
          </p:nvSpPr>
          <p:spPr>
            <a:xfrm>
              <a:off x="5995466" y="1319595"/>
              <a:ext cx="756821" cy="28787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State0</a:t>
              </a:r>
            </a:p>
          </p:txBody>
        </p:sp>
        <p:sp>
          <p:nvSpPr>
            <p:cNvPr id="171" name="Arrow: Right 170">
              <a:extLst>
                <a:ext uri="{FF2B5EF4-FFF2-40B4-BE49-F238E27FC236}">
                  <a16:creationId xmlns:a16="http://schemas.microsoft.com/office/drawing/2014/main" id="{BA590868-7C71-4B03-9B8E-01A37D16A33E}"/>
                </a:ext>
              </a:extLst>
            </p:cNvPr>
            <p:cNvSpPr/>
            <p:nvPr/>
          </p:nvSpPr>
          <p:spPr>
            <a:xfrm>
              <a:off x="6854320" y="949466"/>
              <a:ext cx="1289282" cy="1028137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Consensus</a:t>
              </a: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61EC2ACA-303F-44A2-93FD-9CE3B59EA6F6}"/>
                </a:ext>
              </a:extLst>
            </p:cNvPr>
            <p:cNvSpPr/>
            <p:nvPr/>
          </p:nvSpPr>
          <p:spPr>
            <a:xfrm>
              <a:off x="8245635" y="1319595"/>
              <a:ext cx="756821" cy="28787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State1</a:t>
              </a:r>
            </a:p>
          </p:txBody>
        </p:sp>
        <p:sp>
          <p:nvSpPr>
            <p:cNvPr id="177" name="Arrow: Right 176">
              <a:extLst>
                <a:ext uri="{FF2B5EF4-FFF2-40B4-BE49-F238E27FC236}">
                  <a16:creationId xmlns:a16="http://schemas.microsoft.com/office/drawing/2014/main" id="{C851EB9B-8688-4F47-AC10-74D9767D9DC9}"/>
                </a:ext>
              </a:extLst>
            </p:cNvPr>
            <p:cNvSpPr/>
            <p:nvPr/>
          </p:nvSpPr>
          <p:spPr>
            <a:xfrm>
              <a:off x="9117654" y="949466"/>
              <a:ext cx="1289282" cy="1028137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D56972AD-1C87-4CF1-BA7C-DAAD670DFBBF}"/>
                </a:ext>
              </a:extLst>
            </p:cNvPr>
            <p:cNvCxnSpPr>
              <a:stCxn id="173" idx="0"/>
              <a:endCxn id="176" idx="2"/>
            </p:cNvCxnSpPr>
            <p:nvPr/>
          </p:nvCxnSpPr>
          <p:spPr>
            <a:xfrm flipH="1" flipV="1">
              <a:off x="8624046" y="1607473"/>
              <a:ext cx="2" cy="1188695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diamond"/>
              <a:tailEnd type="oval"/>
            </a:ln>
            <a:effectLst/>
          </p:spPr>
        </p:cxnSp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00EFA975-5FDA-45F2-A9B7-CB83BC79475E}"/>
                </a:ext>
              </a:extLst>
            </p:cNvPr>
            <p:cNvCxnSpPr>
              <a:stCxn id="172" idx="0"/>
              <a:endCxn id="176" idx="2"/>
            </p:cNvCxnSpPr>
            <p:nvPr/>
          </p:nvCxnSpPr>
          <p:spPr>
            <a:xfrm flipV="1">
              <a:off x="6373878" y="1607473"/>
              <a:ext cx="2250168" cy="118869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headEnd type="diamond"/>
              <a:tailEnd type="oval"/>
            </a:ln>
            <a:effectLst/>
          </p:spPr>
        </p:cxn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2EFE8EF0-FB48-4128-A544-0687309031D6}"/>
                </a:ext>
              </a:extLst>
            </p:cNvPr>
            <p:cNvSpPr txBox="1"/>
            <p:nvPr/>
          </p:nvSpPr>
          <p:spPr>
            <a:xfrm>
              <a:off x="6332273" y="2130488"/>
              <a:ext cx="89960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Comprise</a:t>
              </a:r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12031DD9-7A36-42B8-ABBD-B33D641B0E87}"/>
                </a:ext>
              </a:extLst>
            </p:cNvPr>
            <p:cNvCxnSpPr>
              <a:stCxn id="172" idx="0"/>
              <a:endCxn id="170" idx="2"/>
            </p:cNvCxnSpPr>
            <p:nvPr/>
          </p:nvCxnSpPr>
          <p:spPr>
            <a:xfrm flipH="1" flipV="1">
              <a:off x="6373877" y="1607474"/>
              <a:ext cx="1" cy="118869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diamond"/>
              <a:tailEnd type="oval"/>
            </a:ln>
            <a:effectLst/>
          </p:spPr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E7E917AF-037D-4F43-B7E0-ADAE00134BC5}"/>
              </a:ext>
            </a:extLst>
          </p:cNvPr>
          <p:cNvGrpSpPr/>
          <p:nvPr/>
        </p:nvGrpSpPr>
        <p:grpSpPr>
          <a:xfrm>
            <a:off x="2133432" y="1923388"/>
            <a:ext cx="8199910" cy="3260998"/>
            <a:chOff x="2133432" y="1923388"/>
            <a:chExt cx="8199910" cy="3260998"/>
          </a:xfrm>
        </p:grpSpPr>
        <p:pic>
          <p:nvPicPr>
            <p:cNvPr id="152" name="Picture 151">
              <a:extLst>
                <a:ext uri="{FF2B5EF4-FFF2-40B4-BE49-F238E27FC236}">
                  <a16:creationId xmlns:a16="http://schemas.microsoft.com/office/drawing/2014/main" id="{C350B73A-49F6-4A7B-A15D-1F4753EA1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8161" y="2130488"/>
              <a:ext cx="369774" cy="820678"/>
            </a:xfrm>
            <a:prstGeom prst="rect">
              <a:avLst/>
            </a:prstGeom>
          </p:spPr>
        </p:pic>
        <p:pic>
          <p:nvPicPr>
            <p:cNvPr id="153" name="Picture 152">
              <a:extLst>
                <a:ext uri="{FF2B5EF4-FFF2-40B4-BE49-F238E27FC236}">
                  <a16:creationId xmlns:a16="http://schemas.microsoft.com/office/drawing/2014/main" id="{9AE29E28-E480-4498-BD69-58E4F2E978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5830" y="4363708"/>
              <a:ext cx="369774" cy="820678"/>
            </a:xfrm>
            <a:prstGeom prst="rect">
              <a:avLst/>
            </a:prstGeom>
          </p:spPr>
        </p:pic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92909CD1-385F-4715-B03B-7F520EA46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3644" y="2606731"/>
              <a:ext cx="369774" cy="820678"/>
            </a:xfrm>
            <a:prstGeom prst="rect">
              <a:avLst/>
            </a:prstGeom>
          </p:spPr>
        </p:pic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ADB42E0A-4F23-4699-9E41-D7365379B870}"/>
                </a:ext>
              </a:extLst>
            </p:cNvPr>
            <p:cNvCxnSpPr>
              <a:cxnSpLocks/>
              <a:stCxn id="152" idx="2"/>
              <a:endCxn id="142" idx="0"/>
            </p:cNvCxnSpPr>
            <p:nvPr/>
          </p:nvCxnSpPr>
          <p:spPr>
            <a:xfrm>
              <a:off x="2583048" y="2951166"/>
              <a:ext cx="2743" cy="59369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B568CF49-C32B-42AC-8FE0-B9024C9557BA}"/>
                </a:ext>
              </a:extLst>
            </p:cNvPr>
            <p:cNvCxnSpPr>
              <a:cxnSpLocks/>
              <a:stCxn id="153" idx="1"/>
              <a:endCxn id="127" idx="3"/>
            </p:cNvCxnSpPr>
            <p:nvPr/>
          </p:nvCxnSpPr>
          <p:spPr>
            <a:xfrm flipH="1" flipV="1">
              <a:off x="9102321" y="4769507"/>
              <a:ext cx="763509" cy="454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58519F4A-01E2-43C2-B0E2-A08A0DBE7EA8}"/>
                </a:ext>
              </a:extLst>
            </p:cNvPr>
            <p:cNvCxnSpPr>
              <a:stCxn id="154" idx="2"/>
            </p:cNvCxnSpPr>
            <p:nvPr/>
          </p:nvCxnSpPr>
          <p:spPr>
            <a:xfrm>
              <a:off x="4118531" y="3427409"/>
              <a:ext cx="184887" cy="455299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EC0314E3-E3BE-4D86-9CF9-AC101C0FED08}"/>
                </a:ext>
              </a:extLst>
            </p:cNvPr>
            <p:cNvSpPr txBox="1"/>
            <p:nvPr/>
          </p:nvSpPr>
          <p:spPr>
            <a:xfrm>
              <a:off x="2133432" y="1923388"/>
              <a:ext cx="946093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Developer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010BD941-0BA9-4143-873D-D3D556FFA950}"/>
                </a:ext>
              </a:extLst>
            </p:cNvPr>
            <p:cNvSpPr txBox="1"/>
            <p:nvPr/>
          </p:nvSpPr>
          <p:spPr>
            <a:xfrm>
              <a:off x="9796015" y="4172525"/>
              <a:ext cx="53732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User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40911218-CAAC-413F-942F-8EF4D43819FA}"/>
                </a:ext>
              </a:extLst>
            </p:cNvPr>
            <p:cNvSpPr txBox="1"/>
            <p:nvPr/>
          </p:nvSpPr>
          <p:spPr>
            <a:xfrm>
              <a:off x="3627019" y="2390026"/>
              <a:ext cx="96532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Maintainer</a:t>
              </a: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CFCFDA25-DA46-4722-838B-F8C53345ABC7}"/>
              </a:ext>
            </a:extLst>
          </p:cNvPr>
          <p:cNvGrpSpPr/>
          <p:nvPr/>
        </p:nvGrpSpPr>
        <p:grpSpPr>
          <a:xfrm>
            <a:off x="6373878" y="3621973"/>
            <a:ext cx="2728443" cy="2732547"/>
            <a:chOff x="6373878" y="3621973"/>
            <a:chExt cx="2728443" cy="2732547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0FD9F6EB-32A3-46CD-99DA-7C4B4A360C61}"/>
                </a:ext>
              </a:extLst>
            </p:cNvPr>
            <p:cNvSpPr/>
            <p:nvPr/>
          </p:nvSpPr>
          <p:spPr>
            <a:xfrm>
              <a:off x="6428801" y="4019669"/>
              <a:ext cx="2673520" cy="1499675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b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Transaction System</a:t>
              </a:r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6F51FA6A-3A0D-4A05-8DAD-50A46AE0BD86}"/>
                </a:ext>
              </a:extLst>
            </p:cNvPr>
            <p:cNvGrpSpPr/>
            <p:nvPr/>
          </p:nvGrpSpPr>
          <p:grpSpPr>
            <a:xfrm>
              <a:off x="6373878" y="3621973"/>
              <a:ext cx="2728443" cy="2732547"/>
              <a:chOff x="6373878" y="3621973"/>
              <a:chExt cx="2728443" cy="2732547"/>
            </a:xfrm>
          </p:grpSpPr>
          <p:cxnSp>
            <p:nvCxnSpPr>
              <p:cNvPr id="137" name="Straight Arrow Connector 136">
                <a:extLst>
                  <a:ext uri="{FF2B5EF4-FFF2-40B4-BE49-F238E27FC236}">
                    <a16:creationId xmlns:a16="http://schemas.microsoft.com/office/drawing/2014/main" id="{AB1AE888-DCD4-4DB9-905A-9FFC4FE4FC14}"/>
                  </a:ext>
                </a:extLst>
              </p:cNvPr>
              <p:cNvCxnSpPr>
                <a:cxnSpLocks/>
                <a:stCxn id="130" idx="2"/>
                <a:endCxn id="131" idx="0"/>
              </p:cNvCxnSpPr>
              <p:nvPr/>
            </p:nvCxnSpPr>
            <p:spPr>
              <a:xfrm>
                <a:off x="8550724" y="4654157"/>
                <a:ext cx="2458" cy="34259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diamond" w="med" len="med"/>
                <a:tailEnd type="diamond" w="med" len="med"/>
              </a:ln>
              <a:effectLst/>
            </p:spPr>
          </p:cxnSp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E1603E96-49F3-4F21-ADD7-6B9A204AF9D1}"/>
                  </a:ext>
                </a:extLst>
              </p:cNvPr>
              <p:cNvGrpSpPr/>
              <p:nvPr/>
            </p:nvGrpSpPr>
            <p:grpSpPr>
              <a:xfrm>
                <a:off x="6373878" y="3621973"/>
                <a:ext cx="2728443" cy="2732547"/>
                <a:chOff x="6373878" y="3621973"/>
                <a:chExt cx="2728443" cy="2732547"/>
              </a:xfrm>
            </p:grpSpPr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C820DB4D-C443-4410-9996-A55EE6AB9A07}"/>
                    </a:ext>
                  </a:extLst>
                </p:cNvPr>
                <p:cNvSpPr/>
                <p:nvPr/>
              </p:nvSpPr>
              <p:spPr>
                <a:xfrm>
                  <a:off x="6527821" y="4629003"/>
                  <a:ext cx="1115269" cy="29189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Transaction</a:t>
                  </a:r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E26DBDDB-982A-4C49-9885-88D9931664E0}"/>
                    </a:ext>
                  </a:extLst>
                </p:cNvPr>
                <p:cNvSpPr/>
                <p:nvPr/>
              </p:nvSpPr>
              <p:spPr>
                <a:xfrm>
                  <a:off x="8198945" y="4362264"/>
                  <a:ext cx="703557" cy="29189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Token</a:t>
                  </a:r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7C81FA95-D75C-47AA-93F5-8A411216C0F6}"/>
                    </a:ext>
                  </a:extLst>
                </p:cNvPr>
                <p:cNvSpPr/>
                <p:nvPr/>
              </p:nvSpPr>
              <p:spPr>
                <a:xfrm>
                  <a:off x="8086694" y="4996751"/>
                  <a:ext cx="932977" cy="291894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Address</a:t>
                  </a:r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2967D760-7454-41AB-BD26-33F03667071E}"/>
                    </a:ext>
                  </a:extLst>
                </p:cNvPr>
                <p:cNvSpPr/>
                <p:nvPr/>
              </p:nvSpPr>
              <p:spPr>
                <a:xfrm>
                  <a:off x="7354518" y="5620573"/>
                  <a:ext cx="960460" cy="7339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Digital Signature Scheme</a:t>
                  </a:r>
                </a:p>
              </p:txBody>
            </p:sp>
            <p:cxnSp>
              <p:nvCxnSpPr>
                <p:cNvPr id="133" name="Connector: Elbow 132">
                  <a:extLst>
                    <a:ext uri="{FF2B5EF4-FFF2-40B4-BE49-F238E27FC236}">
                      <a16:creationId xmlns:a16="http://schemas.microsoft.com/office/drawing/2014/main" id="{269B73AE-CE6B-407D-A23A-B730C143A470}"/>
                    </a:ext>
                  </a:extLst>
                </p:cNvPr>
                <p:cNvCxnSpPr>
                  <a:cxnSpLocks/>
                  <a:stCxn id="132" idx="1"/>
                  <a:endCxn id="128" idx="2"/>
                </p:cNvCxnSpPr>
                <p:nvPr/>
              </p:nvCxnSpPr>
              <p:spPr>
                <a:xfrm rot="10800000">
                  <a:off x="7085455" y="4920896"/>
                  <a:ext cx="269063" cy="1066651"/>
                </a:xfrm>
                <a:prstGeom prst="bentConnector2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134" name="Connector: Elbow 133">
                  <a:extLst>
                    <a:ext uri="{FF2B5EF4-FFF2-40B4-BE49-F238E27FC236}">
                      <a16:creationId xmlns:a16="http://schemas.microsoft.com/office/drawing/2014/main" id="{28C0A74D-39B3-46A4-B3FE-A32915F1B44F}"/>
                    </a:ext>
                  </a:extLst>
                </p:cNvPr>
                <p:cNvCxnSpPr>
                  <a:cxnSpLocks/>
                  <a:stCxn id="132" idx="3"/>
                  <a:endCxn id="131" idx="2"/>
                </p:cNvCxnSpPr>
                <p:nvPr/>
              </p:nvCxnSpPr>
              <p:spPr>
                <a:xfrm flipV="1">
                  <a:off x="8314978" y="5288645"/>
                  <a:ext cx="238204" cy="698901"/>
                </a:xfrm>
                <a:prstGeom prst="bentConnector2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4F93E560-B183-436B-AA50-54BB6F7BECA8}"/>
                    </a:ext>
                  </a:extLst>
                </p:cNvPr>
                <p:cNvSpPr txBox="1"/>
                <p:nvPr/>
              </p:nvSpPr>
              <p:spPr>
                <a:xfrm>
                  <a:off x="6652331" y="5688551"/>
                  <a:ext cx="518091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AD47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Sign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6F3894F8-21EF-4CB0-AB1B-22A72AEC237A}"/>
                    </a:ext>
                  </a:extLst>
                </p:cNvPr>
                <p:cNvSpPr txBox="1"/>
                <p:nvPr/>
              </p:nvSpPr>
              <p:spPr>
                <a:xfrm>
                  <a:off x="8510196" y="5688551"/>
                  <a:ext cx="592125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AD47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Draw</a:t>
                  </a:r>
                </a:p>
              </p:txBody>
            </p:sp>
            <p:cxnSp>
              <p:nvCxnSpPr>
                <p:cNvPr id="138" name="Straight Arrow Connector 137">
                  <a:extLst>
                    <a:ext uri="{FF2B5EF4-FFF2-40B4-BE49-F238E27FC236}">
                      <a16:creationId xmlns:a16="http://schemas.microsoft.com/office/drawing/2014/main" id="{FE5CE5D3-320D-4032-ADDA-380C8B9EAA31}"/>
                    </a:ext>
                  </a:extLst>
                </p:cNvPr>
                <p:cNvCxnSpPr>
                  <a:stCxn id="130" idx="1"/>
                  <a:endCxn id="128" idx="3"/>
                </p:cNvCxnSpPr>
                <p:nvPr/>
              </p:nvCxnSpPr>
              <p:spPr>
                <a:xfrm flipH="1">
                  <a:off x="7643090" y="4508211"/>
                  <a:ext cx="555855" cy="26673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diamond" w="med" len="med"/>
                  <a:tailEnd type="diamond" w="med" len="med"/>
                </a:ln>
                <a:effectLst/>
              </p:spPr>
            </p:cxnSp>
            <p:cxnSp>
              <p:nvCxnSpPr>
                <p:cNvPr id="139" name="Straight Arrow Connector 138">
                  <a:extLst>
                    <a:ext uri="{FF2B5EF4-FFF2-40B4-BE49-F238E27FC236}">
                      <a16:creationId xmlns:a16="http://schemas.microsoft.com/office/drawing/2014/main" id="{11A313AF-AEB9-4538-BFCA-AAC311B68B6C}"/>
                    </a:ext>
                  </a:extLst>
                </p:cNvPr>
                <p:cNvCxnSpPr>
                  <a:stCxn id="128" idx="3"/>
                  <a:endCxn id="131" idx="1"/>
                </p:cNvCxnSpPr>
                <p:nvPr/>
              </p:nvCxnSpPr>
              <p:spPr>
                <a:xfrm>
                  <a:off x="7643090" y="4774950"/>
                  <a:ext cx="443604" cy="367748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diamond" w="med" len="med"/>
                  <a:tailEnd type="diamond" w="med" len="med"/>
                </a:ln>
                <a:effectLst/>
              </p:spPr>
            </p:cxnSp>
            <p:cxnSp>
              <p:nvCxnSpPr>
                <p:cNvPr id="140" name="Straight Arrow Connector 139">
                  <a:extLst>
                    <a:ext uri="{FF2B5EF4-FFF2-40B4-BE49-F238E27FC236}">
                      <a16:creationId xmlns:a16="http://schemas.microsoft.com/office/drawing/2014/main" id="{B539D913-E89A-422A-B96A-53FCE3BE7F2E}"/>
                    </a:ext>
                  </a:extLst>
                </p:cNvPr>
                <p:cNvCxnSpPr>
                  <a:stCxn id="128" idx="0"/>
                  <a:endCxn id="172" idx="2"/>
                </p:cNvCxnSpPr>
                <p:nvPr/>
              </p:nvCxnSpPr>
              <p:spPr>
                <a:xfrm flipH="1" flipV="1">
                  <a:off x="6373878" y="3621973"/>
                  <a:ext cx="711577" cy="100703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diamond" w="med" len="med"/>
                  <a:tailEnd type="diamond" w="med" len="med"/>
                </a:ln>
                <a:effectLst/>
              </p:spPr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C3093F2C-891D-4966-9573-8B05E2F17DB2}"/>
                    </a:ext>
                  </a:extLst>
                </p:cNvPr>
                <p:cNvCxnSpPr>
                  <a:stCxn id="128" idx="0"/>
                  <a:endCxn id="173" idx="2"/>
                </p:cNvCxnSpPr>
                <p:nvPr/>
              </p:nvCxnSpPr>
              <p:spPr>
                <a:xfrm flipV="1">
                  <a:off x="7085455" y="3621973"/>
                  <a:ext cx="1538593" cy="100703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diamond" w="med" len="med"/>
                  <a:tailEnd type="diamond" w="med" len="med"/>
                </a:ln>
                <a:effectLst/>
              </p:spPr>
            </p:cxnSp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965C5051-DCDF-433C-BEF0-6B2D3A92F2D7}"/>
                    </a:ext>
                  </a:extLst>
                </p:cNvPr>
                <p:cNvSpPr txBox="1"/>
                <p:nvPr/>
              </p:nvSpPr>
              <p:spPr>
                <a:xfrm>
                  <a:off x="7561610" y="4896007"/>
                  <a:ext cx="490176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n:m</a:t>
                  </a:r>
                </a:p>
              </p:txBody>
            </p:sp>
            <p:sp>
              <p:nvSpPr>
                <p:cNvPr id="162" name="TextBox 161">
                  <a:extLst>
                    <a:ext uri="{FF2B5EF4-FFF2-40B4-BE49-F238E27FC236}">
                      <a16:creationId xmlns:a16="http://schemas.microsoft.com/office/drawing/2014/main" id="{43D3F574-B4B0-4C69-A391-544759515817}"/>
                    </a:ext>
                  </a:extLst>
                </p:cNvPr>
                <p:cNvSpPr txBox="1"/>
                <p:nvPr/>
              </p:nvSpPr>
              <p:spPr>
                <a:xfrm>
                  <a:off x="8502995" y="4670945"/>
                  <a:ext cx="490176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n:m</a:t>
                  </a:r>
                </a:p>
              </p:txBody>
            </p:sp>
            <p:sp>
              <p:nvSpPr>
                <p:cNvPr id="163" name="TextBox 162">
                  <a:extLst>
                    <a:ext uri="{FF2B5EF4-FFF2-40B4-BE49-F238E27FC236}">
                      <a16:creationId xmlns:a16="http://schemas.microsoft.com/office/drawing/2014/main" id="{92149895-2DE1-4099-94EB-2E0967D812E9}"/>
                    </a:ext>
                  </a:extLst>
                </p:cNvPr>
                <p:cNvSpPr txBox="1"/>
                <p:nvPr/>
              </p:nvSpPr>
              <p:spPr>
                <a:xfrm>
                  <a:off x="7810122" y="4559158"/>
                  <a:ext cx="490176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n:m</a:t>
                  </a:r>
                </a:p>
              </p:txBody>
            </p:sp>
            <p:sp>
              <p:nvSpPr>
                <p:cNvPr id="164" name="TextBox 163">
                  <a:extLst>
                    <a:ext uri="{FF2B5EF4-FFF2-40B4-BE49-F238E27FC236}">
                      <a16:creationId xmlns:a16="http://schemas.microsoft.com/office/drawing/2014/main" id="{B8E794AC-51B7-42AA-8A2E-C7DEB3A8606C}"/>
                    </a:ext>
                  </a:extLst>
                </p:cNvPr>
                <p:cNvSpPr txBox="1"/>
                <p:nvPr/>
              </p:nvSpPr>
              <p:spPr>
                <a:xfrm>
                  <a:off x="8127921" y="3771621"/>
                  <a:ext cx="490176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n:m</a:t>
                  </a:r>
                </a:p>
              </p:txBody>
            </p:sp>
            <p:sp>
              <p:nvSpPr>
                <p:cNvPr id="165" name="TextBox 164">
                  <a:extLst>
                    <a:ext uri="{FF2B5EF4-FFF2-40B4-BE49-F238E27FC236}">
                      <a16:creationId xmlns:a16="http://schemas.microsoft.com/office/drawing/2014/main" id="{17052F7F-BF71-4B1C-B6C2-D462501B5435}"/>
                    </a:ext>
                  </a:extLst>
                </p:cNvPr>
                <p:cNvSpPr txBox="1"/>
                <p:nvPr/>
              </p:nvSpPr>
              <p:spPr>
                <a:xfrm>
                  <a:off x="6561913" y="3753783"/>
                  <a:ext cx="490176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n:m</a:t>
                  </a:r>
                </a:p>
              </p:txBody>
            </p:sp>
          </p:grpSp>
        </p:grp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5BAF0B60-C6F8-4447-80E6-48B8C3E1EE31}"/>
              </a:ext>
            </a:extLst>
          </p:cNvPr>
          <p:cNvGrpSpPr/>
          <p:nvPr/>
        </p:nvGrpSpPr>
        <p:grpSpPr>
          <a:xfrm>
            <a:off x="1668099" y="3544856"/>
            <a:ext cx="2132375" cy="2473766"/>
            <a:chOff x="1668099" y="3544856"/>
            <a:chExt cx="2132375" cy="2473766"/>
          </a:xfrm>
        </p:grpSpPr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665E1B0E-3A3D-4206-8809-2820E3C84EF8}"/>
                </a:ext>
              </a:extLst>
            </p:cNvPr>
            <p:cNvCxnSpPr>
              <a:cxnSpLocks/>
              <a:stCxn id="142" idx="3"/>
              <a:endCxn id="144" idx="2"/>
            </p:cNvCxnSpPr>
            <p:nvPr/>
          </p:nvCxnSpPr>
          <p:spPr>
            <a:xfrm flipV="1">
              <a:off x="3274061" y="4774526"/>
              <a:ext cx="487851" cy="721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diamond" w="med" len="med"/>
              <a:tailEnd type="diamond" w="med" len="med"/>
            </a:ln>
            <a:effectLst/>
          </p:spPr>
        </p:cxn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D17AC027-75D2-416B-B272-AF0A01906B07}"/>
                </a:ext>
              </a:extLst>
            </p:cNvPr>
            <p:cNvGrpSpPr/>
            <p:nvPr/>
          </p:nvGrpSpPr>
          <p:grpSpPr>
            <a:xfrm>
              <a:off x="1668099" y="3544856"/>
              <a:ext cx="2132375" cy="2473766"/>
              <a:chOff x="1668099" y="3544856"/>
              <a:chExt cx="2132375" cy="2473766"/>
            </a:xfrm>
          </p:grpSpPr>
          <p:sp>
            <p:nvSpPr>
              <p:cNvPr id="142" name="Scroll: Vertical 141">
                <a:extLst>
                  <a:ext uri="{FF2B5EF4-FFF2-40B4-BE49-F238E27FC236}">
                    <a16:creationId xmlns:a16="http://schemas.microsoft.com/office/drawing/2014/main" id="{4B742AD7-1CE3-4D80-922D-BA7F25925050}"/>
                  </a:ext>
                </a:extLst>
              </p:cNvPr>
              <p:cNvSpPr/>
              <p:nvPr/>
            </p:nvSpPr>
            <p:spPr>
              <a:xfrm>
                <a:off x="1668099" y="3544856"/>
                <a:ext cx="1835384" cy="2473766"/>
              </a:xfrm>
              <a:prstGeom prst="verticalScroll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Protocol Rules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-Codebase-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Block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Hashing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Consensus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Tx</a:t>
                </a:r>
                <a:r>
                  <a:rPr kumimoji="0" 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 System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Signing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Network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…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9AAAC591-5D1E-41BD-83ED-7411A696F099}"/>
                  </a:ext>
                </a:extLst>
              </p:cNvPr>
              <p:cNvSpPr txBox="1"/>
              <p:nvPr/>
            </p:nvSpPr>
            <p:spPr>
              <a:xfrm>
                <a:off x="3310298" y="4534891"/>
                <a:ext cx="490176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rPr>
                  <a:t>1:1</a:t>
                </a:r>
              </a:p>
            </p:txBody>
          </p:sp>
        </p:grp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73D5F9DB-67EE-4FE7-91D1-FA23A2F55701}"/>
              </a:ext>
            </a:extLst>
          </p:cNvPr>
          <p:cNvGrpSpPr/>
          <p:nvPr/>
        </p:nvGrpSpPr>
        <p:grpSpPr>
          <a:xfrm>
            <a:off x="3662537" y="1164123"/>
            <a:ext cx="2865283" cy="4876150"/>
            <a:chOff x="3662537" y="1164123"/>
            <a:chExt cx="2865283" cy="4876150"/>
          </a:xfrm>
        </p:grpSpPr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1DCF5C17-FCC9-4D6F-8721-711F76B15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2537" y="3716153"/>
              <a:ext cx="2052271" cy="2091848"/>
            </a:xfrm>
            <a:prstGeom prst="rect">
              <a:avLst/>
            </a:prstGeom>
          </p:spPr>
        </p:pic>
        <p:sp>
          <p:nvSpPr>
            <p:cNvPr id="144" name="Cloud 143">
              <a:extLst>
                <a:ext uri="{FF2B5EF4-FFF2-40B4-BE49-F238E27FC236}">
                  <a16:creationId xmlns:a16="http://schemas.microsoft.com/office/drawing/2014/main" id="{8812ABDF-0D6B-4A4E-9971-EE1A78568E9F}"/>
                </a:ext>
              </a:extLst>
            </p:cNvPr>
            <p:cNvSpPr/>
            <p:nvPr/>
          </p:nvSpPr>
          <p:spPr>
            <a:xfrm>
              <a:off x="3755432" y="3767559"/>
              <a:ext cx="2088803" cy="2013934"/>
            </a:xfrm>
            <a:prstGeom prst="cloud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01649D4D-AF4C-456F-B929-6E7FA225DC15}"/>
                </a:ext>
              </a:extLst>
            </p:cNvPr>
            <p:cNvCxnSpPr>
              <a:stCxn id="144" idx="0"/>
              <a:endCxn id="128" idx="1"/>
            </p:cNvCxnSpPr>
            <p:nvPr/>
          </p:nvCxnSpPr>
          <p:spPr>
            <a:xfrm>
              <a:off x="5842494" y="4774526"/>
              <a:ext cx="685326" cy="42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6" name="Connector: Elbow 145">
              <a:extLst>
                <a:ext uri="{FF2B5EF4-FFF2-40B4-BE49-F238E27FC236}">
                  <a16:creationId xmlns:a16="http://schemas.microsoft.com/office/drawing/2014/main" id="{A6FED75E-7C31-4071-8D5B-AD921C7203BF}"/>
                </a:ext>
              </a:extLst>
            </p:cNvPr>
            <p:cNvCxnSpPr>
              <a:stCxn id="144" idx="3"/>
              <a:endCxn id="125" idx="1"/>
            </p:cNvCxnSpPr>
            <p:nvPr/>
          </p:nvCxnSpPr>
          <p:spPr>
            <a:xfrm rot="5400000" flipH="1" flipV="1">
              <a:off x="4118554" y="2129113"/>
              <a:ext cx="2434875" cy="1072315"/>
            </a:xfrm>
            <a:prstGeom prst="bent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7" name="Connector: Elbow 146">
              <a:extLst>
                <a:ext uri="{FF2B5EF4-FFF2-40B4-BE49-F238E27FC236}">
                  <a16:creationId xmlns:a16="http://schemas.microsoft.com/office/drawing/2014/main" id="{05FCA998-E7B8-40E4-A244-6EABD3E824A5}"/>
                </a:ext>
              </a:extLst>
            </p:cNvPr>
            <p:cNvCxnSpPr>
              <a:stCxn id="144" idx="3"/>
              <a:endCxn id="124" idx="1"/>
            </p:cNvCxnSpPr>
            <p:nvPr/>
          </p:nvCxnSpPr>
          <p:spPr>
            <a:xfrm rot="5400000" flipH="1" flipV="1">
              <a:off x="4926091" y="2936651"/>
              <a:ext cx="819800" cy="1072315"/>
            </a:xfrm>
            <a:prstGeom prst="bent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0DB5D0AF-F40B-4794-A786-D6518076760D}"/>
                </a:ext>
              </a:extLst>
            </p:cNvPr>
            <p:cNvSpPr txBox="1"/>
            <p:nvPr/>
          </p:nvSpPr>
          <p:spPr>
            <a:xfrm>
              <a:off x="4264658" y="5747885"/>
              <a:ext cx="84350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Network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CF8ECEB-FDD5-4069-8DE6-BC142A5FA844}"/>
                </a:ext>
              </a:extLst>
            </p:cNvPr>
            <p:cNvSpPr txBox="1"/>
            <p:nvPr/>
          </p:nvSpPr>
          <p:spPr>
            <a:xfrm>
              <a:off x="5060239" y="2777670"/>
              <a:ext cx="58381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Store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CE2F6A4C-14B2-4BC1-9CDD-411D8987787B}"/>
                </a:ext>
              </a:extLst>
            </p:cNvPr>
            <p:cNvSpPr txBox="1"/>
            <p:nvPr/>
          </p:nvSpPr>
          <p:spPr>
            <a:xfrm>
              <a:off x="4902366" y="1164123"/>
              <a:ext cx="8803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Calculate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6DD5993A-2A61-433B-9520-73A2BA6412B8}"/>
                </a:ext>
              </a:extLst>
            </p:cNvPr>
            <p:cNvSpPr txBox="1"/>
            <p:nvPr/>
          </p:nvSpPr>
          <p:spPr>
            <a:xfrm>
              <a:off x="5820749" y="4482744"/>
              <a:ext cx="68640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Create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2165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39036-F87A-498A-AA72-D221FAA1F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Morphology Part 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041F7-5D26-41DF-8497-C72C47629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300E6-1E3B-495B-A848-48922D218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41ADE-27E9-474E-A544-B1AE66A2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41F5A8-29D2-4F40-90D1-37CE5302E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247" y="908187"/>
            <a:ext cx="8196478" cy="551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53059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39036-F87A-498A-AA72-D221FAA1F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Morphology Part 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041F7-5D26-41DF-8497-C72C47629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300E6-1E3B-495B-A848-48922D218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41ADE-27E9-474E-A544-B1AE66A2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41F5A8-29D2-4F40-90D1-37CE5302E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247" y="1566386"/>
            <a:ext cx="8196478" cy="420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715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3058E8F-BAA1-41F6-A23A-349933496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154" y="864495"/>
            <a:ext cx="8390663" cy="5603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539036-F87A-498A-AA72-D221FAA1F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Part 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041F7-5D26-41DF-8497-C72C47629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300E6-1E3B-495B-A848-48922D218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41ADE-27E9-474E-A544-B1AE66A2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E94292C-CE8E-43E6-83BE-F8C79D5B5A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47" y="2888295"/>
            <a:ext cx="603281" cy="2159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0831A10-A1DE-433F-BEAC-5503C49616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47" y="3500672"/>
            <a:ext cx="723937" cy="20956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4DA083-38D9-4B06-8E90-6D599FE974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47" y="4108937"/>
            <a:ext cx="539778" cy="18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82571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3A808F-B27D-42DC-98A9-AF9C0D908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247" y="1600599"/>
            <a:ext cx="8186875" cy="4167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539036-F87A-498A-AA72-D221FAA1F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Part 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041F7-5D26-41DF-8497-C72C47629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300E6-1E3B-495B-A848-48922D218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41ADE-27E9-474E-A544-B1AE66A2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FD3996-DE80-4DDB-8DC2-A9A2D268EB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47" y="2888295"/>
            <a:ext cx="603281" cy="2159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6AC1D8-7089-4C8E-A670-79062D6C23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47" y="3500672"/>
            <a:ext cx="723937" cy="2095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242D3E-F097-4970-ADC1-46DFF5AC5F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47" y="4108937"/>
            <a:ext cx="539778" cy="18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567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A01D-D108-42B7-BDD3-4FD640E6F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DA5B3-998E-454E-BBFD-E8C0B4755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400" b="1" dirty="0"/>
              <a:t>Thank you for your Attention </a:t>
            </a:r>
            <a:r>
              <a:rPr lang="en-US" sz="2400" b="1" dirty="0">
                <a:sym typeface="Wingdings" panose="05000000000000000000" pitchFamily="2" charset="2"/>
              </a:rPr>
              <a:t></a:t>
            </a:r>
            <a:endParaRPr lang="en-US" sz="24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C6F52-171B-41EA-9019-33F12A3AC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5A73A-1693-4E91-A419-2BA5ADC4D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F7210-B448-42CF-AB88-BDEB2A7F8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423308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6">
            <a:extLst>
              <a:ext uri="{FF2B5EF4-FFF2-40B4-BE49-F238E27FC236}">
                <a16:creationId xmlns:a16="http://schemas.microsoft.com/office/drawing/2014/main" id="{17A82423-AEFE-4BC5-9AFA-C1E1A9E78434}"/>
              </a:ext>
            </a:extLst>
          </p:cNvPr>
          <p:cNvSpPr/>
          <p:nvPr/>
        </p:nvSpPr>
        <p:spPr bwMode="auto">
          <a:xfrm>
            <a:off x="0" y="952502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9E0C26-A1B0-4FD0-A959-6B38C21DF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54AFE-3BBB-408D-820E-6955D0D54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029C0-D30E-4048-8F92-05DFEE901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8165F-F345-4AD3-B7DF-E2762E8C4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4215C23-5F7C-4E8B-859D-9E39BDB25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Blockchain Basics</a:t>
            </a:r>
          </a:p>
          <a:p>
            <a:pPr marL="342900" indent="-342900">
              <a:buAutoNum type="arabicPeriod"/>
            </a:pPr>
            <a:r>
              <a:rPr lang="en-US" sz="2400" dirty="0"/>
              <a:t>Wrap-up Bitcoin, Ethereum and Ripple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 Extract – High-level and Design Space</a:t>
            </a:r>
          </a:p>
        </p:txBody>
      </p:sp>
    </p:spTree>
    <p:extLst>
      <p:ext uri="{BB962C8B-B14F-4D97-AF65-F5344CB8AC3E}">
        <p14:creationId xmlns:p14="http://schemas.microsoft.com/office/powerpoint/2010/main" val="361317352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Florian Haffke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B.Sc. Information Systems 	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/>
              <a:t>florian.haffke@tum.de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6B77-9044-4137-8122-F5416CEA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972795-5968-420B-8201-02B3686A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DAE5CB-DCCF-4485-AF12-B3314E703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D6FF8A-40AD-49CA-9553-B39B9E494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990843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6B77-9044-4137-8122-F5416CEA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Strategy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972795-5968-420B-8201-02B3686A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DAE5CB-DCCF-4485-AF12-B3314E703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D6FF8A-40AD-49CA-9553-B39B9E494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EC26F48-0012-4CEB-8BE8-57DD1404B5D7}"/>
              </a:ext>
            </a:extLst>
          </p:cNvPr>
          <p:cNvGrpSpPr/>
          <p:nvPr/>
        </p:nvGrpSpPr>
        <p:grpSpPr>
          <a:xfrm>
            <a:off x="2234995" y="765176"/>
            <a:ext cx="6784979" cy="5867738"/>
            <a:chOff x="1687285" y="190500"/>
            <a:chExt cx="7241001" cy="6442414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BFAE98E5-81BF-463B-BB2E-71B5426A06A2}"/>
                </a:ext>
              </a:extLst>
            </p:cNvPr>
            <p:cNvSpPr/>
            <p:nvPr/>
          </p:nvSpPr>
          <p:spPr>
            <a:xfrm>
              <a:off x="1687285" y="190500"/>
              <a:ext cx="7241001" cy="5829300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3C2E47D2-A21D-4504-A16C-B90853EA6446}"/>
                </a:ext>
              </a:extLst>
            </p:cNvPr>
            <p:cNvSpPr/>
            <p:nvPr/>
          </p:nvSpPr>
          <p:spPr>
            <a:xfrm rot="5400000">
              <a:off x="7128598" y="1662773"/>
              <a:ext cx="2953611" cy="409488"/>
            </a:xfrm>
            <a:prstGeom prst="round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Ancillary Literature</a:t>
              </a:r>
            </a:p>
          </p:txBody>
        </p:sp>
        <p:sp>
          <p:nvSpPr>
            <p:cNvPr id="162" name="Rectangle: Rounded Corners 161">
              <a:extLst>
                <a:ext uri="{FF2B5EF4-FFF2-40B4-BE49-F238E27FC236}">
                  <a16:creationId xmlns:a16="http://schemas.microsoft.com/office/drawing/2014/main" id="{CB57BE9C-FF4B-4ED4-B319-293F2D0FEEA0}"/>
                </a:ext>
              </a:extLst>
            </p:cNvPr>
            <p:cNvSpPr/>
            <p:nvPr/>
          </p:nvSpPr>
          <p:spPr>
            <a:xfrm>
              <a:off x="2183453" y="4720674"/>
              <a:ext cx="5388270" cy="1153655"/>
            </a:xfrm>
            <a:prstGeom prst="round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Identify Systems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------------------------------------------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Basic Terms + Candidate Criteria</a:t>
              </a:r>
            </a:p>
          </p:txBody>
        </p:sp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DDFDB396-6724-465B-B398-2613A6347593}"/>
                </a:ext>
              </a:extLst>
            </p:cNvPr>
            <p:cNvSpPr/>
            <p:nvPr/>
          </p:nvSpPr>
          <p:spPr>
            <a:xfrm>
              <a:off x="1794996" y="3345920"/>
              <a:ext cx="1922876" cy="1055914"/>
            </a:xfrm>
            <a:prstGeom prst="round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Individual Study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>
                  <a:solidFill>
                    <a:prstClr val="black"/>
                  </a:solidFill>
                  <a:latin typeface="+mj-lt"/>
                  <a:cs typeface="Times New Roman" panose="02020603050405020304" pitchFamily="18" charset="0"/>
                </a:rPr>
                <a:t>Bitcoin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56" name="Rectangle: Rounded Corners 155">
              <a:extLst>
                <a:ext uri="{FF2B5EF4-FFF2-40B4-BE49-F238E27FC236}">
                  <a16:creationId xmlns:a16="http://schemas.microsoft.com/office/drawing/2014/main" id="{62CA0507-56B8-4329-B3D5-5B2808210324}"/>
                </a:ext>
              </a:extLst>
            </p:cNvPr>
            <p:cNvSpPr/>
            <p:nvPr/>
          </p:nvSpPr>
          <p:spPr>
            <a:xfrm>
              <a:off x="3916774" y="3345920"/>
              <a:ext cx="1922876" cy="1055915"/>
            </a:xfrm>
            <a:prstGeom prst="round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Individual Study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>
                  <a:solidFill>
                    <a:prstClr val="black"/>
                  </a:solidFill>
                  <a:latin typeface="+mj-lt"/>
                  <a:cs typeface="Times New Roman" panose="02020603050405020304" pitchFamily="18" charset="0"/>
                </a:rPr>
                <a:t>Ethereum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48" name="Rectangle: Rounded Corners 147">
              <a:extLst>
                <a:ext uri="{FF2B5EF4-FFF2-40B4-BE49-F238E27FC236}">
                  <a16:creationId xmlns:a16="http://schemas.microsoft.com/office/drawing/2014/main" id="{2BD29265-06C1-486C-BA38-ED6B38E1B76F}"/>
                </a:ext>
              </a:extLst>
            </p:cNvPr>
            <p:cNvSpPr/>
            <p:nvPr/>
          </p:nvSpPr>
          <p:spPr>
            <a:xfrm>
              <a:off x="1794996" y="399075"/>
              <a:ext cx="6166432" cy="974515"/>
            </a:xfrm>
            <a:prstGeom prst="round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High-level Studies and Design Space</a:t>
              </a:r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7B92445E-ED61-46B6-A849-A0644F6221DE}"/>
                </a:ext>
              </a:extLst>
            </p:cNvPr>
            <p:cNvCxnSpPr>
              <a:cxnSpLocks/>
              <a:endCxn id="159" idx="2"/>
            </p:cNvCxnSpPr>
            <p:nvPr/>
          </p:nvCxnSpPr>
          <p:spPr>
            <a:xfrm flipV="1">
              <a:off x="2756434" y="4401834"/>
              <a:ext cx="0" cy="309375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24" name="Rectangle: Rounded Corners 123">
              <a:extLst>
                <a:ext uri="{FF2B5EF4-FFF2-40B4-BE49-F238E27FC236}">
                  <a16:creationId xmlns:a16="http://schemas.microsoft.com/office/drawing/2014/main" id="{F7C14B8B-FDB3-40E6-817A-BB4E8E853B2F}"/>
                </a:ext>
              </a:extLst>
            </p:cNvPr>
            <p:cNvSpPr/>
            <p:nvPr/>
          </p:nvSpPr>
          <p:spPr>
            <a:xfrm>
              <a:off x="1794996" y="1700174"/>
              <a:ext cx="6166432" cy="1153656"/>
            </a:xfrm>
            <a:prstGeom prst="round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Comparative System Studies</a:t>
              </a:r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252886AB-38D7-4B8F-9F51-EEA111D53E7A}"/>
                </a:ext>
              </a:extLst>
            </p:cNvPr>
            <p:cNvCxnSpPr>
              <a:stCxn id="162" idx="0"/>
              <a:endCxn id="156" idx="2"/>
            </p:cNvCxnSpPr>
            <p:nvPr/>
          </p:nvCxnSpPr>
          <p:spPr>
            <a:xfrm flipV="1">
              <a:off x="4877587" y="4401834"/>
              <a:ext cx="625" cy="31884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1569F6E5-195C-4093-9466-EF4E55AA206E}"/>
                </a:ext>
              </a:extLst>
            </p:cNvPr>
            <p:cNvGrpSpPr/>
            <p:nvPr/>
          </p:nvGrpSpPr>
          <p:grpSpPr>
            <a:xfrm>
              <a:off x="6038552" y="3345920"/>
              <a:ext cx="1922876" cy="1374754"/>
              <a:chOff x="6038552" y="3345920"/>
              <a:chExt cx="1922876" cy="1374754"/>
            </a:xfrm>
          </p:grpSpPr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A4E276E7-4D1A-4697-B6AF-3D16EA16353E}"/>
                  </a:ext>
                </a:extLst>
              </p:cNvPr>
              <p:cNvSpPr/>
              <p:nvPr/>
            </p:nvSpPr>
            <p:spPr>
              <a:xfrm>
                <a:off x="6038552" y="3345920"/>
                <a:ext cx="1922876" cy="1055914"/>
              </a:xfrm>
              <a:prstGeom prst="round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Individual Study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Ripple</a:t>
                </a:r>
              </a:p>
            </p:txBody>
          </p:sp>
          <p:cxnSp>
            <p:nvCxnSpPr>
              <p:cNvPr id="147" name="Straight Arrow Connector 146">
                <a:extLst>
                  <a:ext uri="{FF2B5EF4-FFF2-40B4-BE49-F238E27FC236}">
                    <a16:creationId xmlns:a16="http://schemas.microsoft.com/office/drawing/2014/main" id="{C30E451D-CCD9-48FA-95FE-DF88461B61F6}"/>
                  </a:ext>
                </a:extLst>
              </p:cNvPr>
              <p:cNvCxnSpPr>
                <a:cxnSpLocks/>
                <a:endCxn id="144" idx="2"/>
              </p:cNvCxnSpPr>
              <p:nvPr/>
            </p:nvCxnSpPr>
            <p:spPr>
              <a:xfrm flipV="1">
                <a:off x="6999990" y="4401834"/>
                <a:ext cx="0" cy="31884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132" name="Connector: Elbow 131">
              <a:extLst>
                <a:ext uri="{FF2B5EF4-FFF2-40B4-BE49-F238E27FC236}">
                  <a16:creationId xmlns:a16="http://schemas.microsoft.com/office/drawing/2014/main" id="{C10FFC71-C0EF-4C19-AF16-C760327BF761}"/>
                </a:ext>
              </a:extLst>
            </p:cNvPr>
            <p:cNvCxnSpPr>
              <a:stCxn id="159" idx="0"/>
              <a:endCxn id="124" idx="2"/>
            </p:cNvCxnSpPr>
            <p:nvPr/>
          </p:nvCxnSpPr>
          <p:spPr>
            <a:xfrm rot="5400000" flipH="1" flipV="1">
              <a:off x="3571278" y="2038986"/>
              <a:ext cx="492090" cy="2121778"/>
            </a:xfrm>
            <a:prstGeom prst="bentConnector3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F9B4348E-863D-495C-89EC-04E1CBB3B3C9}"/>
                </a:ext>
              </a:extLst>
            </p:cNvPr>
            <p:cNvCxnSpPr>
              <a:stCxn id="156" idx="0"/>
              <a:endCxn id="124" idx="2"/>
            </p:cNvCxnSpPr>
            <p:nvPr/>
          </p:nvCxnSpPr>
          <p:spPr>
            <a:xfrm flipV="1">
              <a:off x="4878212" y="2853830"/>
              <a:ext cx="0" cy="49209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4" name="Connector: Elbow 133">
              <a:extLst>
                <a:ext uri="{FF2B5EF4-FFF2-40B4-BE49-F238E27FC236}">
                  <a16:creationId xmlns:a16="http://schemas.microsoft.com/office/drawing/2014/main" id="{5561DC6F-2B3D-42F6-83B9-94B11FF37B6E}"/>
                </a:ext>
              </a:extLst>
            </p:cNvPr>
            <p:cNvCxnSpPr>
              <a:stCxn id="144" idx="0"/>
              <a:endCxn id="124" idx="2"/>
            </p:cNvCxnSpPr>
            <p:nvPr/>
          </p:nvCxnSpPr>
          <p:spPr>
            <a:xfrm rot="16200000" flipV="1">
              <a:off x="5693056" y="2038986"/>
              <a:ext cx="492090" cy="2121778"/>
            </a:xfrm>
            <a:prstGeom prst="bentConnector3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226F83AC-8A17-4E51-B208-E36C0CE38335}"/>
                </a:ext>
              </a:extLst>
            </p:cNvPr>
            <p:cNvCxnSpPr>
              <a:stCxn id="124" idx="0"/>
              <a:endCxn id="148" idx="2"/>
            </p:cNvCxnSpPr>
            <p:nvPr/>
          </p:nvCxnSpPr>
          <p:spPr>
            <a:xfrm flipV="1">
              <a:off x="4878212" y="1373590"/>
              <a:ext cx="0" cy="326584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6" name="Arrow: Left 135">
              <a:extLst>
                <a:ext uri="{FF2B5EF4-FFF2-40B4-BE49-F238E27FC236}">
                  <a16:creationId xmlns:a16="http://schemas.microsoft.com/office/drawing/2014/main" id="{E158661C-474D-4B21-B9FB-6E451E37544E}"/>
                </a:ext>
              </a:extLst>
            </p:cNvPr>
            <p:cNvSpPr/>
            <p:nvPr/>
          </p:nvSpPr>
          <p:spPr>
            <a:xfrm>
              <a:off x="7974207" y="2146778"/>
              <a:ext cx="413673" cy="260448"/>
            </a:xfrm>
            <a:prstGeom prst="leftArrow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37" name="Arrow: Left 136">
              <a:extLst>
                <a:ext uri="{FF2B5EF4-FFF2-40B4-BE49-F238E27FC236}">
                  <a16:creationId xmlns:a16="http://schemas.microsoft.com/office/drawing/2014/main" id="{5FD57460-4FAB-4950-B36B-3FFCCF8FF091}"/>
                </a:ext>
              </a:extLst>
            </p:cNvPr>
            <p:cNvSpPr/>
            <p:nvPr/>
          </p:nvSpPr>
          <p:spPr>
            <a:xfrm>
              <a:off x="7974206" y="756108"/>
              <a:ext cx="413673" cy="260448"/>
            </a:xfrm>
            <a:prstGeom prst="leftArrow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38" name="Rectangle: Rounded Corners 137">
              <a:extLst>
                <a:ext uri="{FF2B5EF4-FFF2-40B4-BE49-F238E27FC236}">
                  <a16:creationId xmlns:a16="http://schemas.microsoft.com/office/drawing/2014/main" id="{A97BD1FD-428F-486C-BCF1-3727AA36A8DC}"/>
                </a:ext>
              </a:extLst>
            </p:cNvPr>
            <p:cNvSpPr/>
            <p:nvPr/>
          </p:nvSpPr>
          <p:spPr>
            <a:xfrm>
              <a:off x="5008629" y="6193169"/>
              <a:ext cx="1203178" cy="439745"/>
            </a:xfrm>
            <a:prstGeom prst="round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Data</a:t>
              </a:r>
            </a:p>
          </p:txBody>
        </p:sp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7EFAF614-1693-4215-B7CB-B481C7A5535A}"/>
                </a:ext>
              </a:extLst>
            </p:cNvPr>
            <p:cNvSpPr/>
            <p:nvPr/>
          </p:nvSpPr>
          <p:spPr>
            <a:xfrm>
              <a:off x="6368661" y="6193168"/>
              <a:ext cx="1203178" cy="439745"/>
            </a:xfrm>
            <a:prstGeom prst="round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Analysis</a:t>
              </a:r>
            </a:p>
          </p:txBody>
        </p:sp>
        <p:sp>
          <p:nvSpPr>
            <p:cNvPr id="140" name="Rectangle: Rounded Corners 139">
              <a:extLst>
                <a:ext uri="{FF2B5EF4-FFF2-40B4-BE49-F238E27FC236}">
                  <a16:creationId xmlns:a16="http://schemas.microsoft.com/office/drawing/2014/main" id="{DA68B1F8-4354-4D8B-B49B-A42429FAAD0C}"/>
                </a:ext>
              </a:extLst>
            </p:cNvPr>
            <p:cNvSpPr/>
            <p:nvPr/>
          </p:nvSpPr>
          <p:spPr>
            <a:xfrm>
              <a:off x="7725108" y="6193168"/>
              <a:ext cx="1203178" cy="439745"/>
            </a:xfrm>
            <a:prstGeom prst="round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Synthesis</a:t>
              </a:r>
            </a:p>
          </p:txBody>
        </p: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11752EBE-3EE7-479D-904A-1AEC312BA1EA}"/>
                </a:ext>
              </a:extLst>
            </p:cNvPr>
            <p:cNvCxnSpPr/>
            <p:nvPr/>
          </p:nvCxnSpPr>
          <p:spPr>
            <a:xfrm flipV="1">
              <a:off x="7002414" y="1379869"/>
              <a:ext cx="0" cy="197233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dash"/>
              <a:miter lim="800000"/>
              <a:tailEnd type="triangle"/>
            </a:ln>
            <a:effectLst/>
          </p:spPr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73FFB367-9819-453F-8EB2-7E715CA2B622}"/>
                </a:ext>
              </a:extLst>
            </p:cNvPr>
            <p:cNvCxnSpPr>
              <a:stCxn id="159" idx="0"/>
            </p:cNvCxnSpPr>
            <p:nvPr/>
          </p:nvCxnSpPr>
          <p:spPr>
            <a:xfrm flipV="1">
              <a:off x="2756434" y="1373590"/>
              <a:ext cx="0" cy="197233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dash"/>
              <a:miter lim="800000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1686001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6B77-9044-4137-8122-F5416CEA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Signature Scheme and Addresses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972795-5968-420B-8201-02B3686A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DAE5CB-DCCF-4485-AF12-B3314E703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D6FF8A-40AD-49CA-9553-B39B9E494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9A7149A-C86E-4988-BD39-DEBBF59BA376}"/>
              </a:ext>
            </a:extLst>
          </p:cNvPr>
          <p:cNvGrpSpPr/>
          <p:nvPr/>
        </p:nvGrpSpPr>
        <p:grpSpPr>
          <a:xfrm>
            <a:off x="1689481" y="866536"/>
            <a:ext cx="8131455" cy="2454319"/>
            <a:chOff x="307466" y="2734626"/>
            <a:chExt cx="8131455" cy="245431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92237CB-B85C-403D-882F-5E218BE6D1AF}"/>
                </a:ext>
              </a:extLst>
            </p:cNvPr>
            <p:cNvSpPr/>
            <p:nvPr/>
          </p:nvSpPr>
          <p:spPr>
            <a:xfrm>
              <a:off x="6870781" y="2734626"/>
              <a:ext cx="1568140" cy="245431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228B02D-F673-4BBD-A1AF-211B0C047026}"/>
                </a:ext>
              </a:extLst>
            </p:cNvPr>
            <p:cNvSpPr/>
            <p:nvPr/>
          </p:nvSpPr>
          <p:spPr>
            <a:xfrm>
              <a:off x="307466" y="2734626"/>
              <a:ext cx="5715262" cy="245431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ECDSA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6B7878B-60D3-49EB-9F3E-5938A7591E30}"/>
                </a:ext>
              </a:extLst>
            </p:cNvPr>
            <p:cNvGrpSpPr/>
            <p:nvPr/>
          </p:nvGrpSpPr>
          <p:grpSpPr>
            <a:xfrm>
              <a:off x="342441" y="2882742"/>
              <a:ext cx="5605683" cy="1851264"/>
              <a:chOff x="838200" y="3136130"/>
              <a:chExt cx="5605683" cy="1851264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B716B5C-A761-4104-91DB-3E15625BBDF4}"/>
                  </a:ext>
                </a:extLst>
              </p:cNvPr>
              <p:cNvSpPr/>
              <p:nvPr/>
            </p:nvSpPr>
            <p:spPr>
              <a:xfrm>
                <a:off x="5140690" y="4176858"/>
                <a:ext cx="1303193" cy="471639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public key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8046B39-3A5C-4C55-936D-574A63294D0F}"/>
                  </a:ext>
                </a:extLst>
              </p:cNvPr>
              <p:cNvSpPr/>
              <p:nvPr/>
            </p:nvSpPr>
            <p:spPr>
              <a:xfrm>
                <a:off x="2989445" y="4176859"/>
                <a:ext cx="1303193" cy="471639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signature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3664DBA6-F665-4E94-B387-4084E0DC6F9C}"/>
                  </a:ext>
                </a:extLst>
              </p:cNvPr>
              <p:cNvSpPr/>
              <p:nvPr/>
            </p:nvSpPr>
            <p:spPr>
              <a:xfrm>
                <a:off x="838200" y="4176860"/>
                <a:ext cx="1303193" cy="471639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private key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54849B34-19E9-4AC0-AD14-2B96E52DA346}"/>
                  </a:ext>
                </a:extLst>
              </p:cNvPr>
              <p:cNvSpPr/>
              <p:nvPr/>
            </p:nvSpPr>
            <p:spPr>
              <a:xfrm>
                <a:off x="1913822" y="3136131"/>
                <a:ext cx="1303193" cy="471639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tx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data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F138B26-EE56-4B57-A56C-060472217EE6}"/>
                  </a:ext>
                </a:extLst>
              </p:cNvPr>
              <p:cNvSpPr/>
              <p:nvPr/>
            </p:nvSpPr>
            <p:spPr>
              <a:xfrm>
                <a:off x="4065067" y="3136130"/>
                <a:ext cx="1303193" cy="471639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tx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data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10D7582-DA3E-422F-9A57-E209AAC284DF}"/>
                  </a:ext>
                </a:extLst>
              </p:cNvPr>
              <p:cNvSpPr txBox="1"/>
              <p:nvPr/>
            </p:nvSpPr>
            <p:spPr>
              <a:xfrm>
                <a:off x="2194963" y="4228011"/>
                <a:ext cx="7360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create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3E5A17-CC2D-4B56-9B16-6616B580F4E5}"/>
                  </a:ext>
                </a:extLst>
              </p:cNvPr>
              <p:cNvSpPr txBox="1"/>
              <p:nvPr/>
            </p:nvSpPr>
            <p:spPr>
              <a:xfrm>
                <a:off x="4329987" y="4228011"/>
                <a:ext cx="7360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verify</a:t>
                </a:r>
              </a:p>
            </p:txBody>
          </p:sp>
          <p:cxnSp>
            <p:nvCxnSpPr>
              <p:cNvPr id="42" name="Connector: Elbow 41">
                <a:extLst>
                  <a:ext uri="{FF2B5EF4-FFF2-40B4-BE49-F238E27FC236}">
                    <a16:creationId xmlns:a16="http://schemas.microsoft.com/office/drawing/2014/main" id="{45140AB7-0F72-4815-B7CC-F7C40B0D2FC8}"/>
                  </a:ext>
                </a:extLst>
              </p:cNvPr>
              <p:cNvCxnSpPr>
                <a:cxnSpLocks/>
                <a:stCxn id="37" idx="2"/>
              </p:cNvCxnSpPr>
              <p:nvPr/>
            </p:nvCxnSpPr>
            <p:spPr>
              <a:xfrm rot="16200000" flipH="1">
                <a:off x="2395972" y="3742324"/>
                <a:ext cx="338895" cy="2151244"/>
              </a:xfrm>
              <a:prstGeom prst="bentConnector2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" name="Connector: Elbow 42">
                <a:extLst>
                  <a:ext uri="{FF2B5EF4-FFF2-40B4-BE49-F238E27FC236}">
                    <a16:creationId xmlns:a16="http://schemas.microsoft.com/office/drawing/2014/main" id="{71B6C408-A840-4DA0-8C1B-C3A6D9141273}"/>
                  </a:ext>
                </a:extLst>
              </p:cNvPr>
              <p:cNvCxnSpPr>
                <a:cxnSpLocks/>
                <a:endCxn id="35" idx="2"/>
              </p:cNvCxnSpPr>
              <p:nvPr/>
            </p:nvCxnSpPr>
            <p:spPr>
              <a:xfrm flipV="1">
                <a:off x="3641041" y="4648497"/>
                <a:ext cx="2151246" cy="338897"/>
              </a:xfrm>
              <a:prstGeom prst="bentConnector2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D098E704-DE97-446A-B7A4-A5AB0AE74AC4}"/>
                  </a:ext>
                </a:extLst>
              </p:cNvPr>
              <p:cNvCxnSpPr/>
              <p:nvPr/>
            </p:nvCxnSpPr>
            <p:spPr>
              <a:xfrm flipV="1">
                <a:off x="1913822" y="3607769"/>
                <a:ext cx="227571" cy="569088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CA13BFC1-92FD-4ACF-AE72-D7F3E53C9D89}"/>
                  </a:ext>
                </a:extLst>
              </p:cNvPr>
              <p:cNvCxnSpPr/>
              <p:nvPr/>
            </p:nvCxnSpPr>
            <p:spPr>
              <a:xfrm>
                <a:off x="2989445" y="3607769"/>
                <a:ext cx="311880" cy="569088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0555422D-9EA9-4CC6-9A52-D7F58732F297}"/>
                  </a:ext>
                </a:extLst>
              </p:cNvPr>
              <p:cNvCxnSpPr/>
              <p:nvPr/>
            </p:nvCxnSpPr>
            <p:spPr>
              <a:xfrm flipV="1">
                <a:off x="4149377" y="3594010"/>
                <a:ext cx="227571" cy="569088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953C7BDA-738C-4076-AAD2-3165600960A6}"/>
                  </a:ext>
                </a:extLst>
              </p:cNvPr>
              <p:cNvCxnSpPr/>
              <p:nvPr/>
            </p:nvCxnSpPr>
            <p:spPr>
              <a:xfrm>
                <a:off x="5140690" y="3600890"/>
                <a:ext cx="311880" cy="569088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3E6BD4C-8367-40FF-83C7-E9224AB02919}"/>
                </a:ext>
              </a:extLst>
            </p:cNvPr>
            <p:cNvCxnSpPr>
              <a:cxnSpLocks/>
              <a:stCxn id="35" idx="3"/>
              <a:endCxn id="33" idx="1"/>
            </p:cNvCxnSpPr>
            <p:nvPr/>
          </p:nvCxnSpPr>
          <p:spPr>
            <a:xfrm>
              <a:off x="5948124" y="4159290"/>
              <a:ext cx="1044508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4A7F5E-9BB2-411D-8485-A3FCD2F01EE3}"/>
                </a:ext>
              </a:extLst>
            </p:cNvPr>
            <p:cNvSpPr txBox="1"/>
            <p:nvPr/>
          </p:nvSpPr>
          <p:spPr>
            <a:xfrm>
              <a:off x="6166448" y="3789957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hash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25717C6-463D-4FB0-99A3-FA5B2ADFA6DD}"/>
                </a:ext>
              </a:extLst>
            </p:cNvPr>
            <p:cNvSpPr/>
            <p:nvPr/>
          </p:nvSpPr>
          <p:spPr>
            <a:xfrm>
              <a:off x="6992632" y="3923470"/>
              <a:ext cx="1303193" cy="471639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address</a:t>
              </a:r>
            </a:p>
          </p:txBody>
        </p:sp>
      </p:grpSp>
      <p:pic>
        <p:nvPicPr>
          <p:cNvPr id="48" name="Picture 47" descr="C:\Users\Florian\AppData\Local\Microsoft\Windows\INetCache\Content.Word\Address_ETH.PNG">
            <a:extLst>
              <a:ext uri="{FF2B5EF4-FFF2-40B4-BE49-F238E27FC236}">
                <a16:creationId xmlns:a16="http://schemas.microsoft.com/office/drawing/2014/main" id="{0A45649B-0962-4540-B8AD-A33DB1F9862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430" y="3933731"/>
            <a:ext cx="5735031" cy="24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FF9FC17-E191-4903-AADD-61AE1726DA68}"/>
              </a:ext>
            </a:extLst>
          </p:cNvPr>
          <p:cNvSpPr txBox="1"/>
          <p:nvPr/>
        </p:nvSpPr>
        <p:spPr>
          <a:xfrm>
            <a:off x="1343472" y="4621800"/>
            <a:ext cx="122413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Example Ethereum</a:t>
            </a:r>
          </a:p>
        </p:txBody>
      </p:sp>
    </p:spTree>
    <p:extLst>
      <p:ext uri="{BB962C8B-B14F-4D97-AF65-F5344CB8AC3E}">
        <p14:creationId xmlns:p14="http://schemas.microsoft.com/office/powerpoint/2010/main" val="365835190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6B77-9044-4137-8122-F5416CEA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Bitcoin Script Execution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972795-5968-420B-8201-02B3686A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DAE5CB-DCCF-4485-AF12-B3314E703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D6FF8A-40AD-49CA-9553-B39B9E494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BC52152-3D23-40C1-BA9A-D391BF08DAAE}"/>
              </a:ext>
            </a:extLst>
          </p:cNvPr>
          <p:cNvGrpSpPr/>
          <p:nvPr/>
        </p:nvGrpSpPr>
        <p:grpSpPr>
          <a:xfrm>
            <a:off x="1283778" y="839708"/>
            <a:ext cx="9292782" cy="5246132"/>
            <a:chOff x="572578" y="514588"/>
            <a:chExt cx="9292782" cy="524613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C8A3F4A-B199-4E84-BF45-C0E4B0F7C9F5}"/>
                </a:ext>
              </a:extLst>
            </p:cNvPr>
            <p:cNvSpPr/>
            <p:nvPr/>
          </p:nvSpPr>
          <p:spPr>
            <a:xfrm>
              <a:off x="6167120" y="3322320"/>
              <a:ext cx="3281680" cy="121920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5145ded…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2dd22e2…</a:t>
              </a:r>
            </a:p>
          </p:txBody>
        </p:sp>
        <p:sp>
          <p:nvSpPr>
            <p:cNvPr id="25" name="Left Brace 24">
              <a:extLst>
                <a:ext uri="{FF2B5EF4-FFF2-40B4-BE49-F238E27FC236}">
                  <a16:creationId xmlns:a16="http://schemas.microsoft.com/office/drawing/2014/main" id="{4F0DB6E3-7FC5-4D9E-B161-57FF5B875A6F}"/>
                </a:ext>
              </a:extLst>
            </p:cNvPr>
            <p:cNvSpPr/>
            <p:nvPr/>
          </p:nvSpPr>
          <p:spPr>
            <a:xfrm>
              <a:off x="2153920" y="2174240"/>
              <a:ext cx="142240" cy="1076960"/>
            </a:xfrm>
            <a:prstGeom prst="leftBrac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Left Brace 25">
              <a:extLst>
                <a:ext uri="{FF2B5EF4-FFF2-40B4-BE49-F238E27FC236}">
                  <a16:creationId xmlns:a16="http://schemas.microsoft.com/office/drawing/2014/main" id="{B2B341D0-AAC7-437F-A005-C1ECC2CE5A05}"/>
                </a:ext>
              </a:extLst>
            </p:cNvPr>
            <p:cNvSpPr/>
            <p:nvPr/>
          </p:nvSpPr>
          <p:spPr>
            <a:xfrm>
              <a:off x="2153920" y="3389312"/>
              <a:ext cx="142240" cy="1076960"/>
            </a:xfrm>
            <a:prstGeom prst="leftBrac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0F43590-8E7F-478A-9B6F-516E8BDB7C45}"/>
                </a:ext>
              </a:extLst>
            </p:cNvPr>
            <p:cNvSpPr/>
            <p:nvPr/>
          </p:nvSpPr>
          <p:spPr>
            <a:xfrm>
              <a:off x="2468880" y="2103120"/>
              <a:ext cx="3281680" cy="121920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335e627…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2010ddc...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869CC3D-4207-4B45-B266-9BAE0B32C9FD}"/>
                </a:ext>
              </a:extLst>
            </p:cNvPr>
            <p:cNvSpPr/>
            <p:nvPr/>
          </p:nvSpPr>
          <p:spPr>
            <a:xfrm>
              <a:off x="2468880" y="3322320"/>
              <a:ext cx="3281680" cy="121920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OP_DUP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OP_HASH160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3331fdb…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OP_EQUALVERIFY OP_CHECKSIG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B0618AE-AB6C-48C1-AB0A-7EAB718B9E07}"/>
                </a:ext>
              </a:extLst>
            </p:cNvPr>
            <p:cNvSpPr/>
            <p:nvPr/>
          </p:nvSpPr>
          <p:spPr>
            <a:xfrm>
              <a:off x="2468880" y="883920"/>
              <a:ext cx="3281680" cy="121920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4043660…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b90d211...</a:t>
              </a:r>
            </a:p>
          </p:txBody>
        </p:sp>
        <p:sp>
          <p:nvSpPr>
            <p:cNvPr id="30" name="Left Brace 29">
              <a:extLst>
                <a:ext uri="{FF2B5EF4-FFF2-40B4-BE49-F238E27FC236}">
                  <a16:creationId xmlns:a16="http://schemas.microsoft.com/office/drawing/2014/main" id="{37B75AD3-8550-4798-9AD0-661BC0B0B07F}"/>
                </a:ext>
              </a:extLst>
            </p:cNvPr>
            <p:cNvSpPr/>
            <p:nvPr/>
          </p:nvSpPr>
          <p:spPr>
            <a:xfrm>
              <a:off x="2153920" y="955040"/>
              <a:ext cx="142240" cy="1076960"/>
            </a:xfrm>
            <a:prstGeom prst="leftBrac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FCE24CB-88F9-4BCE-AFC2-023C137EF9C3}"/>
                </a:ext>
              </a:extLst>
            </p:cNvPr>
            <p:cNvSpPr txBox="1"/>
            <p:nvPr/>
          </p:nvSpPr>
          <p:spPr>
            <a:xfrm>
              <a:off x="786965" y="1308854"/>
              <a:ext cx="9707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scriptSig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8607343-8955-4BB5-AF45-784746561F40}"/>
                </a:ext>
              </a:extLst>
            </p:cNvPr>
            <p:cNvSpPr txBox="1"/>
            <p:nvPr/>
          </p:nvSpPr>
          <p:spPr>
            <a:xfrm>
              <a:off x="786964" y="2528054"/>
              <a:ext cx="9707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scriptSig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F067E95-CEEE-4980-BE41-7835EB8DD337}"/>
                </a:ext>
              </a:extLst>
            </p:cNvPr>
            <p:cNvSpPr txBox="1"/>
            <p:nvPr/>
          </p:nvSpPr>
          <p:spPr>
            <a:xfrm>
              <a:off x="572578" y="3743126"/>
              <a:ext cx="13994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scriptPubKey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268605D-C864-4830-A81A-7B0ACE5B9AAE}"/>
                </a:ext>
              </a:extLst>
            </p:cNvPr>
            <p:cNvSpPr/>
            <p:nvPr/>
          </p:nvSpPr>
          <p:spPr>
            <a:xfrm>
              <a:off x="6167120" y="4541520"/>
              <a:ext cx="3281680" cy="121920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OP_DUP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OP_HASH160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4442ef3…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OP_EQUALVERIFY OP_CHECKSIG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D2B0DB1-B6DC-4C00-BF26-1C1620E1168B}"/>
                </a:ext>
              </a:extLst>
            </p:cNvPr>
            <p:cNvCxnSpPr>
              <a:stCxn id="28" idx="3"/>
              <a:endCxn id="24" idx="1"/>
            </p:cNvCxnSpPr>
            <p:nvPr/>
          </p:nvCxnSpPr>
          <p:spPr>
            <a:xfrm>
              <a:off x="5750560" y="3931920"/>
              <a:ext cx="41656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D54F0DA-D446-4DCF-B2DD-CCA09C803567}"/>
                </a:ext>
              </a:extLst>
            </p:cNvPr>
            <p:cNvCxnSpPr/>
            <p:nvPr/>
          </p:nvCxnSpPr>
          <p:spPr>
            <a:xfrm>
              <a:off x="9448800" y="5170961"/>
              <a:ext cx="41656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ysDot"/>
              <a:miter lim="800000"/>
              <a:headEnd type="triangle" w="med" len="med"/>
              <a:tailEnd type="none" w="med" len="med"/>
            </a:ln>
            <a:effectLst/>
          </p:spPr>
        </p:cxn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A70D091-99C2-49F9-A4EE-E20C2E18F627}"/>
                </a:ext>
              </a:extLst>
            </p:cNvPr>
            <p:cNvSpPr/>
            <p:nvPr/>
          </p:nvSpPr>
          <p:spPr>
            <a:xfrm>
              <a:off x="2342905" y="3266915"/>
              <a:ext cx="7314175" cy="1321753"/>
            </a:xfrm>
            <a:prstGeom prst="roundRect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BBA830E-8CA1-423F-BC01-332C7DFFC19B}"/>
                </a:ext>
              </a:extLst>
            </p:cNvPr>
            <p:cNvSpPr txBox="1"/>
            <p:nvPr/>
          </p:nvSpPr>
          <p:spPr>
            <a:xfrm>
              <a:off x="3388465" y="514588"/>
              <a:ext cx="1471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Transaction 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5871C44-91E4-4444-9E03-DDEE2EFF359A}"/>
                </a:ext>
              </a:extLst>
            </p:cNvPr>
            <p:cNvSpPr txBox="1"/>
            <p:nvPr/>
          </p:nvSpPr>
          <p:spPr>
            <a:xfrm>
              <a:off x="7072018" y="2878564"/>
              <a:ext cx="1471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Transaction 2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077F3899-CD46-4EBC-8ED2-C3CAB68A9F01}"/>
              </a:ext>
            </a:extLst>
          </p:cNvPr>
          <p:cNvSpPr txBox="1"/>
          <p:nvPr/>
        </p:nvSpPr>
        <p:spPr>
          <a:xfrm>
            <a:off x="6150782" y="351817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Execution</a:t>
            </a:r>
          </a:p>
        </p:txBody>
      </p:sp>
    </p:spTree>
    <p:extLst>
      <p:ext uri="{BB962C8B-B14F-4D97-AF65-F5344CB8AC3E}">
        <p14:creationId xmlns:p14="http://schemas.microsoft.com/office/powerpoint/2010/main" val="102708187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6B77-9044-4137-8122-F5416CEA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Ethereum Virtual Machine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972795-5968-420B-8201-02B3686A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DAE5CB-DCCF-4485-AF12-B3314E703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D6FF8A-40AD-49CA-9553-B39B9E494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9A3A9FD-334E-46EB-963C-70722ECC5E05}"/>
              </a:ext>
            </a:extLst>
          </p:cNvPr>
          <p:cNvGrpSpPr/>
          <p:nvPr/>
        </p:nvGrpSpPr>
        <p:grpSpPr>
          <a:xfrm>
            <a:off x="3117610" y="825960"/>
            <a:ext cx="6000530" cy="5682332"/>
            <a:chOff x="2832100" y="-431800"/>
            <a:chExt cx="6838535" cy="70231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D457AC3-04F4-4945-968B-B625104889C7}"/>
                </a:ext>
              </a:extLst>
            </p:cNvPr>
            <p:cNvGrpSpPr/>
            <p:nvPr/>
          </p:nvGrpSpPr>
          <p:grpSpPr>
            <a:xfrm>
              <a:off x="2832100" y="-431800"/>
              <a:ext cx="6019800" cy="7023100"/>
              <a:chOff x="2832100" y="-431800"/>
              <a:chExt cx="6019800" cy="702310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596353A-BBBB-43AE-8003-A3E4CE939BA4}"/>
                  </a:ext>
                </a:extLst>
              </p:cNvPr>
              <p:cNvSpPr/>
              <p:nvPr/>
            </p:nvSpPr>
            <p:spPr>
              <a:xfrm>
                <a:off x="2832100" y="-431800"/>
                <a:ext cx="6019800" cy="702310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EVM Execution Cycle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08F0767-F2B7-4211-8EC3-C1D7A474D4CB}"/>
                  </a:ext>
                </a:extLst>
              </p:cNvPr>
              <p:cNvSpPr/>
              <p:nvPr/>
            </p:nvSpPr>
            <p:spPr>
              <a:xfrm>
                <a:off x="3352800" y="495300"/>
                <a:ext cx="4635500" cy="410210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EA818B8-8C8E-4152-AB53-0BEC69CB195E}"/>
                  </a:ext>
                </a:extLst>
              </p:cNvPr>
              <p:cNvSpPr/>
              <p:nvPr/>
            </p:nvSpPr>
            <p:spPr>
              <a:xfrm>
                <a:off x="6184900" y="2682623"/>
                <a:ext cx="1524000" cy="1481137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Instructions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0x01 ADD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0x60 PUSH1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0x00 STOP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…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72942B2-5B33-4407-8801-F612412A5A10}"/>
                  </a:ext>
                </a:extLst>
              </p:cNvPr>
              <p:cNvSpPr/>
              <p:nvPr/>
            </p:nvSpPr>
            <p:spPr>
              <a:xfrm>
                <a:off x="3454400" y="2404016"/>
                <a:ext cx="2286000" cy="2038352"/>
              </a:xfrm>
              <a:prstGeom prst="rect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Environmental Tuple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Sender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Transaction Value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Block Header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Machine Code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Gas Price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…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1B25F43-3E39-4ADF-BB00-3195CF99CF85}"/>
                  </a:ext>
                </a:extLst>
              </p:cNvPr>
              <p:cNvSpPr/>
              <p:nvPr/>
            </p:nvSpPr>
            <p:spPr>
              <a:xfrm>
                <a:off x="3454400" y="652463"/>
                <a:ext cx="1485900" cy="1463675"/>
              </a:xfrm>
              <a:prstGeom prst="rect">
                <a:avLst/>
              </a:pr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World State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Account0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Account1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Account2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…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0CF969A-8921-42AB-9093-A4561B335D8F}"/>
                  </a:ext>
                </a:extLst>
              </p:cNvPr>
              <p:cNvSpPr/>
              <p:nvPr/>
            </p:nvSpPr>
            <p:spPr>
              <a:xfrm>
                <a:off x="5676900" y="652463"/>
                <a:ext cx="2146300" cy="1463675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Machine State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Gas available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LIFO stack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Word-array memory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…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86794BF-48BC-4243-81DE-23B895E81646}"/>
                  </a:ext>
                </a:extLst>
              </p:cNvPr>
              <p:cNvSpPr/>
              <p:nvPr/>
            </p:nvSpPr>
            <p:spPr>
              <a:xfrm>
                <a:off x="4495800" y="4885278"/>
                <a:ext cx="2832100" cy="1504158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Iteration Function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Get Instruction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Update States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Reduce available Gas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…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D361EE53-0B07-418D-A1B5-E25A251A83D2}"/>
                  </a:ext>
                </a:extLst>
              </p:cNvPr>
              <p:cNvCxnSpPr>
                <a:cxnSpLocks/>
                <a:stCxn id="35" idx="3"/>
                <a:endCxn id="30" idx="0"/>
              </p:cNvCxnSpPr>
              <p:nvPr/>
            </p:nvCxnSpPr>
            <p:spPr>
              <a:xfrm flipH="1" flipV="1">
                <a:off x="5670550" y="495300"/>
                <a:ext cx="1657350" cy="5142057"/>
              </a:xfrm>
              <a:prstGeom prst="bentConnector4">
                <a:avLst>
                  <a:gd name="adj1" fmla="val -53640"/>
                  <a:gd name="adj2" fmla="val 104446"/>
                </a:avLst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1BA87B5B-4AAE-44FB-9566-E850EAEE4169}"/>
                  </a:ext>
                </a:extLst>
              </p:cNvPr>
              <p:cNvCxnSpPr>
                <a:cxnSpLocks/>
                <a:stCxn id="30" idx="2"/>
                <a:endCxn id="35" idx="1"/>
              </p:cNvCxnSpPr>
              <p:nvPr/>
            </p:nvCxnSpPr>
            <p:spPr>
              <a:xfrm rot="5400000">
                <a:off x="4563197" y="4530003"/>
                <a:ext cx="1039957" cy="1174750"/>
              </a:xfrm>
              <a:prstGeom prst="bentConnector4">
                <a:avLst>
                  <a:gd name="adj1" fmla="val 13841"/>
                  <a:gd name="adj2" fmla="val 119459"/>
                </a:avLst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  <a:headEnd type="oval" w="med" len="med"/>
                <a:tailEnd type="triangle" w="med" len="med"/>
              </a:ln>
              <a:effectLst/>
            </p:spPr>
          </p:cxnSp>
        </p:grpSp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id="{905E4A80-9D5F-460A-B0F3-B0EBCA8EB3B1}"/>
                </a:ext>
              </a:extLst>
            </p:cNvPr>
            <p:cNvCxnSpPr>
              <a:cxnSpLocks/>
              <a:stCxn id="35" idx="3"/>
              <a:endCxn id="29" idx="0"/>
            </p:cNvCxnSpPr>
            <p:nvPr/>
          </p:nvCxnSpPr>
          <p:spPr>
            <a:xfrm flipH="1" flipV="1">
              <a:off x="5842000" y="-431800"/>
              <a:ext cx="1485900" cy="6069157"/>
            </a:xfrm>
            <a:prstGeom prst="bentConnector4">
              <a:avLst>
                <a:gd name="adj1" fmla="val -117949"/>
                <a:gd name="adj2" fmla="val 103767"/>
              </a:avLst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headEnd type="oval" w="med" len="med"/>
              <a:tailEnd type="triangle" w="med" len="med"/>
            </a:ln>
            <a:effectLst/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24480F8-0E17-49C6-8BB1-25EBEFF57973}"/>
                </a:ext>
              </a:extLst>
            </p:cNvPr>
            <p:cNvSpPr txBox="1"/>
            <p:nvPr/>
          </p:nvSpPr>
          <p:spPr>
            <a:xfrm rot="16200000">
              <a:off x="8328762" y="2371289"/>
              <a:ext cx="2021259" cy="3507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Next Transaction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EC83CD1-8F96-4839-AAD6-E0E8CDD5139E}"/>
                </a:ext>
              </a:extLst>
            </p:cNvPr>
            <p:cNvSpPr txBox="1"/>
            <p:nvPr/>
          </p:nvSpPr>
          <p:spPr>
            <a:xfrm>
              <a:off x="9096632" y="4936912"/>
              <a:ext cx="574003" cy="380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Yes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50A0C6-5E7A-4E38-84CB-E931BA7DEEC2}"/>
                </a:ext>
              </a:extLst>
            </p:cNvPr>
            <p:cNvSpPr txBox="1"/>
            <p:nvPr/>
          </p:nvSpPr>
          <p:spPr>
            <a:xfrm>
              <a:off x="7370505" y="5284033"/>
              <a:ext cx="720153" cy="380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Halt?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908C923-5F69-4A15-B8D7-CDEAE0AC658E}"/>
                </a:ext>
              </a:extLst>
            </p:cNvPr>
            <p:cNvSpPr txBox="1"/>
            <p:nvPr/>
          </p:nvSpPr>
          <p:spPr>
            <a:xfrm>
              <a:off x="8189842" y="4932712"/>
              <a:ext cx="482660" cy="380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956915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6B77-9044-4137-8122-F5416CEA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Ripple Issuance Transfers with </a:t>
            </a:r>
            <a:r>
              <a:rPr lang="en-US" dirty="0" err="1"/>
              <a:t>Interledger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972795-5968-420B-8201-02B3686A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DAE5CB-DCCF-4485-AF12-B3314E703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D6FF8A-40AD-49CA-9553-B39B9E494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C54C1C2-D479-4B07-B11E-B95F619083E6}"/>
              </a:ext>
            </a:extLst>
          </p:cNvPr>
          <p:cNvGrpSpPr/>
          <p:nvPr/>
        </p:nvGrpSpPr>
        <p:grpSpPr>
          <a:xfrm>
            <a:off x="623392" y="1273400"/>
            <a:ext cx="10690823" cy="4430008"/>
            <a:chOff x="962242" y="1938945"/>
            <a:chExt cx="10690823" cy="4430008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30B2664-3807-4D9C-8E73-7EE332A5D040}"/>
                </a:ext>
              </a:extLst>
            </p:cNvPr>
            <p:cNvSpPr/>
            <p:nvPr/>
          </p:nvSpPr>
          <p:spPr>
            <a:xfrm>
              <a:off x="3079845" y="5971388"/>
              <a:ext cx="1490870" cy="39756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Ripple Ledger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2670C59-6435-4184-A7C3-10D4B7F048C7}"/>
                </a:ext>
              </a:extLst>
            </p:cNvPr>
            <p:cNvSpPr/>
            <p:nvPr/>
          </p:nvSpPr>
          <p:spPr>
            <a:xfrm>
              <a:off x="6390934" y="5971388"/>
              <a:ext cx="1490870" cy="39756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USD-Ledger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71760C1-DF9E-43B8-A5AE-256C99529173}"/>
                </a:ext>
              </a:extLst>
            </p:cNvPr>
            <p:cNvSpPr/>
            <p:nvPr/>
          </p:nvSpPr>
          <p:spPr>
            <a:xfrm>
              <a:off x="9702023" y="5971388"/>
              <a:ext cx="1490870" cy="39756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Ripple Ledger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59E238A-6427-422A-AA46-F8221060150F}"/>
                </a:ext>
              </a:extLst>
            </p:cNvPr>
            <p:cNvSpPr/>
            <p:nvPr/>
          </p:nvSpPr>
          <p:spPr>
            <a:xfrm>
              <a:off x="2634343" y="2381218"/>
              <a:ext cx="1490870" cy="318138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3ADF0D2-FBF9-4333-A7FC-5EC5ACD928B1}"/>
                </a:ext>
              </a:extLst>
            </p:cNvPr>
            <p:cNvSpPr txBox="1"/>
            <p:nvPr/>
          </p:nvSpPr>
          <p:spPr>
            <a:xfrm>
              <a:off x="3061420" y="2390991"/>
              <a:ext cx="6303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Alice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D162CC3-0C59-4151-A948-25DB4FEDB60F}"/>
                </a:ext>
              </a:extLst>
            </p:cNvPr>
            <p:cNvSpPr txBox="1"/>
            <p:nvPr/>
          </p:nvSpPr>
          <p:spPr>
            <a:xfrm>
              <a:off x="962242" y="2760323"/>
              <a:ext cx="13019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Application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DE2A80E-5B1A-4673-B019-0CD65ACC92F6}"/>
                </a:ext>
              </a:extLst>
            </p:cNvPr>
            <p:cNvSpPr txBox="1"/>
            <p:nvPr/>
          </p:nvSpPr>
          <p:spPr>
            <a:xfrm>
              <a:off x="1044283" y="3262198"/>
              <a:ext cx="11416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Transport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E71E4F8-4975-4A6F-BD23-2E79AAC8DEDE}"/>
                </a:ext>
              </a:extLst>
            </p:cNvPr>
            <p:cNvSpPr txBox="1"/>
            <p:nvPr/>
          </p:nvSpPr>
          <p:spPr>
            <a:xfrm>
              <a:off x="972305" y="4097356"/>
              <a:ext cx="12458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Interledger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BDB357E-78E4-4A70-9276-340C21F44CC2}"/>
                </a:ext>
              </a:extLst>
            </p:cNvPr>
            <p:cNvSpPr txBox="1"/>
            <p:nvPr/>
          </p:nvSpPr>
          <p:spPr>
            <a:xfrm>
              <a:off x="1173579" y="4997205"/>
              <a:ext cx="8675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Ledger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2B18469-7DA8-474C-979C-C7C7EA1B79EA}"/>
                </a:ext>
              </a:extLst>
            </p:cNvPr>
            <p:cNvSpPr/>
            <p:nvPr/>
          </p:nvSpPr>
          <p:spPr>
            <a:xfrm>
              <a:off x="3088098" y="4097356"/>
              <a:ext cx="576943" cy="33855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ILP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8FDF0BC-0A4F-4605-AFD2-5A3864DDF67A}"/>
                </a:ext>
              </a:extLst>
            </p:cNvPr>
            <p:cNvCxnSpPr>
              <a:cxnSpLocks/>
            </p:cNvCxnSpPr>
            <p:nvPr/>
          </p:nvCxnSpPr>
          <p:spPr>
            <a:xfrm>
              <a:off x="3376569" y="2797075"/>
              <a:ext cx="0" cy="129065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lgDash"/>
              <a:miter lim="800000"/>
            </a:ln>
            <a:effectLst/>
          </p:spPr>
        </p:cxn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0FC4FB6-9585-4B1F-A9F2-711BA6049CBE}"/>
                </a:ext>
              </a:extLst>
            </p:cNvPr>
            <p:cNvSpPr/>
            <p:nvPr/>
          </p:nvSpPr>
          <p:spPr>
            <a:xfrm>
              <a:off x="2979310" y="5010769"/>
              <a:ext cx="794517" cy="31142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XRP Plugin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45CF026-DFE0-4A8E-AEB4-38DBE4524637}"/>
                </a:ext>
              </a:extLst>
            </p:cNvPr>
            <p:cNvCxnSpPr>
              <a:stCxn id="60" idx="2"/>
              <a:endCxn id="62" idx="0"/>
            </p:cNvCxnSpPr>
            <p:nvPr/>
          </p:nvCxnSpPr>
          <p:spPr>
            <a:xfrm flipH="1">
              <a:off x="3376569" y="4435910"/>
              <a:ext cx="1" cy="574859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1DD0E48-18EB-4B33-BD32-7B620B34E511}"/>
                </a:ext>
              </a:extLst>
            </p:cNvPr>
            <p:cNvSpPr/>
            <p:nvPr/>
          </p:nvSpPr>
          <p:spPr>
            <a:xfrm>
              <a:off x="4568558" y="3718965"/>
              <a:ext cx="2185049" cy="1876124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291604B-E622-45A0-A590-C28127C7BCF6}"/>
                </a:ext>
              </a:extLst>
            </p:cNvPr>
            <p:cNvSpPr txBox="1"/>
            <p:nvPr/>
          </p:nvSpPr>
          <p:spPr>
            <a:xfrm>
              <a:off x="5258632" y="3718965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Bank A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8F2AAC9-F574-4D00-B791-C299E776A957}"/>
                </a:ext>
              </a:extLst>
            </p:cNvPr>
            <p:cNvSpPr/>
            <p:nvPr/>
          </p:nvSpPr>
          <p:spPr>
            <a:xfrm>
              <a:off x="5372610" y="4129845"/>
              <a:ext cx="576943" cy="33855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ILP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E883610E-A530-4513-BE59-C2E9E0A3E230}"/>
                </a:ext>
              </a:extLst>
            </p:cNvPr>
            <p:cNvSpPr/>
            <p:nvPr/>
          </p:nvSpPr>
          <p:spPr>
            <a:xfrm>
              <a:off x="4686500" y="5043257"/>
              <a:ext cx="794517" cy="31142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XRP Plugin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27496C0-0511-40D3-95E3-E107F7B85EC3}"/>
                </a:ext>
              </a:extLst>
            </p:cNvPr>
            <p:cNvSpPr/>
            <p:nvPr/>
          </p:nvSpPr>
          <p:spPr>
            <a:xfrm>
              <a:off x="5799923" y="5042679"/>
              <a:ext cx="794517" cy="31142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USD Plugin</a:t>
              </a:r>
            </a:p>
          </p:txBody>
        </p:sp>
        <p:cxnSp>
          <p:nvCxnSpPr>
            <p:cNvPr id="69" name="Connector: Curved 68">
              <a:extLst>
                <a:ext uri="{FF2B5EF4-FFF2-40B4-BE49-F238E27FC236}">
                  <a16:creationId xmlns:a16="http://schemas.microsoft.com/office/drawing/2014/main" id="{9B3C8AFD-41C8-4A9B-AC27-1C96F15EB313}"/>
                </a:ext>
              </a:extLst>
            </p:cNvPr>
            <p:cNvCxnSpPr>
              <a:cxnSpLocks/>
              <a:stCxn id="66" idx="1"/>
              <a:endCxn id="67" idx="0"/>
            </p:cNvCxnSpPr>
            <p:nvPr/>
          </p:nvCxnSpPr>
          <p:spPr>
            <a:xfrm rot="10800000" flipV="1">
              <a:off x="5083760" y="4299121"/>
              <a:ext cx="288851" cy="744135"/>
            </a:xfrm>
            <a:prstGeom prst="curved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0" name="Connector: Curved 69">
              <a:extLst>
                <a:ext uri="{FF2B5EF4-FFF2-40B4-BE49-F238E27FC236}">
                  <a16:creationId xmlns:a16="http://schemas.microsoft.com/office/drawing/2014/main" id="{4BB2536E-F92D-446B-9B04-EB62044DA8CA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5949553" y="4299121"/>
              <a:ext cx="288851" cy="744135"/>
            </a:xfrm>
            <a:prstGeom prst="curved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2B8DAB6-30D5-4529-880F-9C3596763E3C}"/>
                </a:ext>
              </a:extLst>
            </p:cNvPr>
            <p:cNvSpPr/>
            <p:nvPr/>
          </p:nvSpPr>
          <p:spPr>
            <a:xfrm>
              <a:off x="10162195" y="2381218"/>
              <a:ext cx="1490870" cy="318138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07D141A-A880-47E0-B2D0-833448C4F3A1}"/>
                </a:ext>
              </a:extLst>
            </p:cNvPr>
            <p:cNvSpPr txBox="1"/>
            <p:nvPr/>
          </p:nvSpPr>
          <p:spPr>
            <a:xfrm>
              <a:off x="10641367" y="2390991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Bob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BEB232A-09FB-4475-B294-38DEF9B25E70}"/>
                </a:ext>
              </a:extLst>
            </p:cNvPr>
            <p:cNvSpPr/>
            <p:nvPr/>
          </p:nvSpPr>
          <p:spPr>
            <a:xfrm>
              <a:off x="10615950" y="4097356"/>
              <a:ext cx="576943" cy="33855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ILP</a:t>
              </a: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4C7265EF-63A6-428A-80B0-A7384714CFEE}"/>
                </a:ext>
              </a:extLst>
            </p:cNvPr>
            <p:cNvCxnSpPr>
              <a:cxnSpLocks/>
            </p:cNvCxnSpPr>
            <p:nvPr/>
          </p:nvCxnSpPr>
          <p:spPr>
            <a:xfrm>
              <a:off x="10904421" y="2797075"/>
              <a:ext cx="0" cy="129065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lgDash"/>
              <a:miter lim="800000"/>
            </a:ln>
            <a:effectLst/>
          </p:spPr>
        </p:cxn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C542489-EC5E-4AF1-B6BF-76A7BB2746F2}"/>
                </a:ext>
              </a:extLst>
            </p:cNvPr>
            <p:cNvSpPr/>
            <p:nvPr/>
          </p:nvSpPr>
          <p:spPr>
            <a:xfrm>
              <a:off x="10507162" y="5010769"/>
              <a:ext cx="794517" cy="31142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XRP Plugin</a:t>
              </a: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91C679BE-3F92-4775-AD51-DCE1DD412D89}"/>
                </a:ext>
              </a:extLst>
            </p:cNvPr>
            <p:cNvCxnSpPr>
              <a:stCxn id="73" idx="2"/>
              <a:endCxn id="75" idx="0"/>
            </p:cNvCxnSpPr>
            <p:nvPr/>
          </p:nvCxnSpPr>
          <p:spPr>
            <a:xfrm flipH="1">
              <a:off x="10904421" y="4435910"/>
              <a:ext cx="1" cy="574859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20361200-45A3-4119-AB6A-C1E350FF1220}"/>
                </a:ext>
              </a:extLst>
            </p:cNvPr>
            <p:cNvSpPr/>
            <p:nvPr/>
          </p:nvSpPr>
          <p:spPr>
            <a:xfrm>
              <a:off x="7516974" y="3686476"/>
              <a:ext cx="2185049" cy="1876124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F45E5F3-C617-4916-ABDE-6E8FF085BA88}"/>
                </a:ext>
              </a:extLst>
            </p:cNvPr>
            <p:cNvSpPr txBox="1"/>
            <p:nvPr/>
          </p:nvSpPr>
          <p:spPr>
            <a:xfrm>
              <a:off x="8207048" y="3686476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Bank B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51560E3-EE75-4E9C-A46B-8799609AAA98}"/>
                </a:ext>
              </a:extLst>
            </p:cNvPr>
            <p:cNvSpPr/>
            <p:nvPr/>
          </p:nvSpPr>
          <p:spPr>
            <a:xfrm>
              <a:off x="8321026" y="4097356"/>
              <a:ext cx="576943" cy="33855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ILP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CA67304-FAFD-4A26-9DE3-5818FF82FFF3}"/>
                </a:ext>
              </a:extLst>
            </p:cNvPr>
            <p:cNvSpPr/>
            <p:nvPr/>
          </p:nvSpPr>
          <p:spPr>
            <a:xfrm>
              <a:off x="7634916" y="5010768"/>
              <a:ext cx="794517" cy="31142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USD Plugin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0CC3F3F6-C6CB-412E-BCA5-BAA7BD6D3097}"/>
                </a:ext>
              </a:extLst>
            </p:cNvPr>
            <p:cNvSpPr/>
            <p:nvPr/>
          </p:nvSpPr>
          <p:spPr>
            <a:xfrm>
              <a:off x="8748339" y="5010190"/>
              <a:ext cx="794517" cy="31142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Times New Roman" panose="02020603050405020304" pitchFamily="18" charset="0"/>
                </a:rPr>
                <a:t>XRP Plugin</a:t>
              </a:r>
            </a:p>
          </p:txBody>
        </p:sp>
        <p:cxnSp>
          <p:nvCxnSpPr>
            <p:cNvPr id="82" name="Connector: Curved 81">
              <a:extLst>
                <a:ext uri="{FF2B5EF4-FFF2-40B4-BE49-F238E27FC236}">
                  <a16:creationId xmlns:a16="http://schemas.microsoft.com/office/drawing/2014/main" id="{8210284F-1BA1-4F2D-B865-0228B0955E13}"/>
                </a:ext>
              </a:extLst>
            </p:cNvPr>
            <p:cNvCxnSpPr>
              <a:cxnSpLocks/>
              <a:stCxn id="79" idx="1"/>
              <a:endCxn id="80" idx="0"/>
            </p:cNvCxnSpPr>
            <p:nvPr/>
          </p:nvCxnSpPr>
          <p:spPr>
            <a:xfrm rot="10800000" flipV="1">
              <a:off x="8032176" y="4266632"/>
              <a:ext cx="288851" cy="744135"/>
            </a:xfrm>
            <a:prstGeom prst="curved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3" name="Connector: Curved 82">
              <a:extLst>
                <a:ext uri="{FF2B5EF4-FFF2-40B4-BE49-F238E27FC236}">
                  <a16:creationId xmlns:a16="http://schemas.microsoft.com/office/drawing/2014/main" id="{F8B2D415-BB26-4C94-A7B2-176006B3CE57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8897969" y="4266632"/>
              <a:ext cx="288851" cy="744135"/>
            </a:xfrm>
            <a:prstGeom prst="curved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4" name="Connector: Curved 83">
              <a:extLst>
                <a:ext uri="{FF2B5EF4-FFF2-40B4-BE49-F238E27FC236}">
                  <a16:creationId xmlns:a16="http://schemas.microsoft.com/office/drawing/2014/main" id="{72E8276F-A980-4971-953B-5A02F13B1BC3}"/>
                </a:ext>
              </a:extLst>
            </p:cNvPr>
            <p:cNvCxnSpPr>
              <a:cxnSpLocks/>
              <a:stCxn id="67" idx="2"/>
            </p:cNvCxnSpPr>
            <p:nvPr/>
          </p:nvCxnSpPr>
          <p:spPr>
            <a:xfrm rot="5400000">
              <a:off x="4417324" y="5304953"/>
              <a:ext cx="616706" cy="716165"/>
            </a:xfrm>
            <a:prstGeom prst="curved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5" name="Connector: Curved 84">
              <a:extLst>
                <a:ext uri="{FF2B5EF4-FFF2-40B4-BE49-F238E27FC236}">
                  <a16:creationId xmlns:a16="http://schemas.microsoft.com/office/drawing/2014/main" id="{98549784-0FE5-4B27-AC69-53567099A9F9}"/>
                </a:ext>
              </a:extLst>
            </p:cNvPr>
            <p:cNvCxnSpPr>
              <a:cxnSpLocks/>
              <a:stCxn id="80" idx="2"/>
            </p:cNvCxnSpPr>
            <p:nvPr/>
          </p:nvCxnSpPr>
          <p:spPr>
            <a:xfrm rot="5400000">
              <a:off x="7370682" y="5309318"/>
              <a:ext cx="648618" cy="674368"/>
            </a:xfrm>
            <a:prstGeom prst="curved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6" name="Connector: Curved 85">
              <a:extLst>
                <a:ext uri="{FF2B5EF4-FFF2-40B4-BE49-F238E27FC236}">
                  <a16:creationId xmlns:a16="http://schemas.microsoft.com/office/drawing/2014/main" id="{7F36AEAC-EA1B-492B-B09F-8C80B342BF24}"/>
                </a:ext>
              </a:extLst>
            </p:cNvPr>
            <p:cNvCxnSpPr>
              <a:cxnSpLocks/>
              <a:stCxn id="68" idx="2"/>
            </p:cNvCxnSpPr>
            <p:nvPr/>
          </p:nvCxnSpPr>
          <p:spPr>
            <a:xfrm rot="16200000" flipH="1">
              <a:off x="6265179" y="5286106"/>
              <a:ext cx="616996" cy="752991"/>
            </a:xfrm>
            <a:prstGeom prst="curved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7" name="Connector: Curved 86">
              <a:extLst>
                <a:ext uri="{FF2B5EF4-FFF2-40B4-BE49-F238E27FC236}">
                  <a16:creationId xmlns:a16="http://schemas.microsoft.com/office/drawing/2014/main" id="{49F9D09F-2E0F-4C74-A88B-C5E3B0D0F28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9275567" y="5278202"/>
              <a:ext cx="616996" cy="752991"/>
            </a:xfrm>
            <a:prstGeom prst="curved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5E03D71-C61F-422D-B9F3-13A36C1EB548}"/>
                </a:ext>
              </a:extLst>
            </p:cNvPr>
            <p:cNvSpPr/>
            <p:nvPr/>
          </p:nvSpPr>
          <p:spPr>
            <a:xfrm>
              <a:off x="3359476" y="5328920"/>
              <a:ext cx="379404" cy="640080"/>
            </a:xfrm>
            <a:custGeom>
              <a:avLst/>
              <a:gdLst>
                <a:gd name="connsiteX0" fmla="*/ 3484 w 379404"/>
                <a:gd name="connsiteY0" fmla="*/ 0 h 640080"/>
                <a:gd name="connsiteX1" fmla="*/ 54284 w 379404"/>
                <a:gd name="connsiteY1" fmla="*/ 426720 h 640080"/>
                <a:gd name="connsiteX2" fmla="*/ 379404 w 379404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9404" h="640080">
                  <a:moveTo>
                    <a:pt x="3484" y="0"/>
                  </a:moveTo>
                  <a:cubicBezTo>
                    <a:pt x="-2443" y="160020"/>
                    <a:pt x="-8369" y="320040"/>
                    <a:pt x="54284" y="426720"/>
                  </a:cubicBezTo>
                  <a:cubicBezTo>
                    <a:pt x="116937" y="533400"/>
                    <a:pt x="270184" y="612987"/>
                    <a:pt x="379404" y="640080"/>
                  </a:cubicBezTo>
                </a:path>
              </a:pathLst>
            </a:custGeom>
            <a:noFill/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AE42E34-B2F0-4D56-A8FF-5C2A0DC8A28E}"/>
                </a:ext>
              </a:extLst>
            </p:cNvPr>
            <p:cNvSpPr/>
            <p:nvPr/>
          </p:nvSpPr>
          <p:spPr>
            <a:xfrm flipH="1">
              <a:off x="10535569" y="5323115"/>
              <a:ext cx="379404" cy="640080"/>
            </a:xfrm>
            <a:custGeom>
              <a:avLst/>
              <a:gdLst>
                <a:gd name="connsiteX0" fmla="*/ 3484 w 379404"/>
                <a:gd name="connsiteY0" fmla="*/ 0 h 640080"/>
                <a:gd name="connsiteX1" fmla="*/ 54284 w 379404"/>
                <a:gd name="connsiteY1" fmla="*/ 426720 h 640080"/>
                <a:gd name="connsiteX2" fmla="*/ 379404 w 379404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9404" h="640080">
                  <a:moveTo>
                    <a:pt x="3484" y="0"/>
                  </a:moveTo>
                  <a:cubicBezTo>
                    <a:pt x="-2443" y="160020"/>
                    <a:pt x="-8369" y="320040"/>
                    <a:pt x="54284" y="426720"/>
                  </a:cubicBezTo>
                  <a:cubicBezTo>
                    <a:pt x="116937" y="533400"/>
                    <a:pt x="270184" y="612987"/>
                    <a:pt x="379404" y="640080"/>
                  </a:cubicBezTo>
                </a:path>
              </a:pathLst>
            </a:custGeom>
            <a:noFill/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2D2885A-D499-4455-80E1-CCEFC65F414B}"/>
                </a:ext>
              </a:extLst>
            </p:cNvPr>
            <p:cNvSpPr txBox="1"/>
            <p:nvPr/>
          </p:nvSpPr>
          <p:spPr>
            <a:xfrm>
              <a:off x="2893102" y="1956146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Sender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8C6766-8426-4E71-8AC2-4A792B0E5BB9}"/>
                </a:ext>
              </a:extLst>
            </p:cNvPr>
            <p:cNvSpPr txBox="1"/>
            <p:nvPr/>
          </p:nvSpPr>
          <p:spPr>
            <a:xfrm>
              <a:off x="10341739" y="1938945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Receiver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CBFB8BC5-96B9-4048-80F8-ADC99C18231F}"/>
                </a:ext>
              </a:extLst>
            </p:cNvPr>
            <p:cNvSpPr txBox="1"/>
            <p:nvPr/>
          </p:nvSpPr>
          <p:spPr>
            <a:xfrm>
              <a:off x="4994392" y="3296597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Connector 1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42580BB-9282-405D-B594-74FD76524EF9}"/>
                </a:ext>
              </a:extLst>
            </p:cNvPr>
            <p:cNvSpPr txBox="1"/>
            <p:nvPr/>
          </p:nvSpPr>
          <p:spPr>
            <a:xfrm>
              <a:off x="7940403" y="3264612"/>
              <a:ext cx="154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Connector 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293690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FE751-8E15-43EB-8DDE-C7EDBF79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115D8A11-EBBB-4934-8462-295A75EAEE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0409698"/>
              </p:ext>
            </p:extLst>
          </p:nvPr>
        </p:nvGraphicFramePr>
        <p:xfrm>
          <a:off x="334434" y="981076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0294C-D84D-403B-8C76-A11CC411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24BD7-CFD0-4819-B7D2-34F449AC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E24A6-A84D-4FC7-9112-CE558C7F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9656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FA2B316-B434-477A-B74D-59C4498EA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AC4C7D3-60D0-4D90-BAF9-87C41A594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BF4C96D-11FE-4AB5-8B03-5FA8E196F6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EBAFC3B-4F7B-4E6A-8BC2-7AF151987B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0BC1930-1A20-4B46-9240-C9D30551D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FE751-8E15-43EB-8DDE-C7EDBF79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115D8A11-EBBB-4934-8462-295A75EAEE1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34434" y="981076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0294C-D84D-403B-8C76-A11CC411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24BD7-CFD0-4819-B7D2-34F449AC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E24A6-A84D-4FC7-9112-CE558C7F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15958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6">
            <a:extLst>
              <a:ext uri="{FF2B5EF4-FFF2-40B4-BE49-F238E27FC236}">
                <a16:creationId xmlns:a16="http://schemas.microsoft.com/office/drawing/2014/main" id="{17A82423-AEFE-4BC5-9AFA-C1E1A9E78434}"/>
              </a:ext>
            </a:extLst>
          </p:cNvPr>
          <p:cNvSpPr/>
          <p:nvPr/>
        </p:nvSpPr>
        <p:spPr bwMode="auto">
          <a:xfrm>
            <a:off x="0" y="1412776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9E0C26-A1B0-4FD0-A959-6B38C21DF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54AFE-3BBB-408D-820E-6955D0D54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029C0-D30E-4048-8F92-05DFEE901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8165F-F345-4AD3-B7DF-E2762E8C4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4215C23-5F7C-4E8B-859D-9E39BDB25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Blockchain Basics</a:t>
            </a:r>
          </a:p>
          <a:p>
            <a:pPr marL="342900" indent="-342900">
              <a:buAutoNum type="arabicPeriod"/>
            </a:pPr>
            <a:r>
              <a:rPr lang="en-US" sz="2400" dirty="0"/>
              <a:t>Wrap-up Bitcoin, Ethereum and Ripple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 Extract – High-level and Design Space</a:t>
            </a:r>
          </a:p>
        </p:txBody>
      </p:sp>
    </p:spTree>
    <p:extLst>
      <p:ext uri="{BB962C8B-B14F-4D97-AF65-F5344CB8AC3E}">
        <p14:creationId xmlns:p14="http://schemas.microsoft.com/office/powerpoint/2010/main" val="111529608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FE751-8E15-43EB-8DDE-C7EDBF79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Chaining of Blocks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0294C-D84D-403B-8C76-A11CC411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24BD7-CFD0-4819-B7D2-34F449AC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E24A6-A84D-4FC7-9112-CE558C7F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09C3B7BA-B051-4DA5-BFEF-7EC5774EAB86}"/>
              </a:ext>
            </a:extLst>
          </p:cNvPr>
          <p:cNvGrpSpPr/>
          <p:nvPr/>
        </p:nvGrpSpPr>
        <p:grpSpPr>
          <a:xfrm>
            <a:off x="461486" y="1268760"/>
            <a:ext cx="11265968" cy="4536503"/>
            <a:chOff x="-919393" y="1682305"/>
            <a:chExt cx="14128296" cy="4563449"/>
          </a:xfrm>
        </p:grpSpPr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C671A20B-5818-4EEA-8975-BC35B2794CC8}"/>
                </a:ext>
              </a:extLst>
            </p:cNvPr>
            <p:cNvGrpSpPr/>
            <p:nvPr/>
          </p:nvGrpSpPr>
          <p:grpSpPr>
            <a:xfrm>
              <a:off x="-919393" y="1682305"/>
              <a:ext cx="14128296" cy="4563449"/>
              <a:chOff x="-919393" y="1682305"/>
              <a:chExt cx="14128296" cy="4563449"/>
            </a:xfrm>
          </p:grpSpPr>
          <p:grpSp>
            <p:nvGrpSpPr>
              <p:cNvPr id="283" name="Group 282">
                <a:extLst>
                  <a:ext uri="{FF2B5EF4-FFF2-40B4-BE49-F238E27FC236}">
                    <a16:creationId xmlns:a16="http://schemas.microsoft.com/office/drawing/2014/main" id="{D009A2B1-6A9A-4F17-9E9D-3B120F6C2917}"/>
                  </a:ext>
                </a:extLst>
              </p:cNvPr>
              <p:cNvGrpSpPr/>
              <p:nvPr/>
            </p:nvGrpSpPr>
            <p:grpSpPr>
              <a:xfrm>
                <a:off x="3925525" y="1690688"/>
                <a:ext cx="4433274" cy="4555066"/>
                <a:chOff x="3651762" y="1473201"/>
                <a:chExt cx="4433274" cy="4555066"/>
              </a:xfrm>
            </p:grpSpPr>
            <p:grpSp>
              <p:nvGrpSpPr>
                <p:cNvPr id="372" name="Group 371">
                  <a:extLst>
                    <a:ext uri="{FF2B5EF4-FFF2-40B4-BE49-F238E27FC236}">
                      <a16:creationId xmlns:a16="http://schemas.microsoft.com/office/drawing/2014/main" id="{9076247B-DF53-49DF-B910-0D02C2200CFC}"/>
                    </a:ext>
                  </a:extLst>
                </p:cNvPr>
                <p:cNvGrpSpPr/>
                <p:nvPr/>
              </p:nvGrpSpPr>
              <p:grpSpPr>
                <a:xfrm>
                  <a:off x="3651763" y="5131008"/>
                  <a:ext cx="4311534" cy="897259"/>
                  <a:chOff x="3888829" y="4343608"/>
                  <a:chExt cx="4311534" cy="897259"/>
                </a:xfrm>
              </p:grpSpPr>
              <p:sp>
                <p:nvSpPr>
                  <p:cNvPr id="413" name="Rectangle 412">
                    <a:extLst>
                      <a:ext uri="{FF2B5EF4-FFF2-40B4-BE49-F238E27FC236}">
                        <a16:creationId xmlns:a16="http://schemas.microsoft.com/office/drawing/2014/main" id="{8C4E13FD-10C0-449B-A6C6-6D22D543A543}"/>
                      </a:ext>
                    </a:extLst>
                  </p:cNvPr>
                  <p:cNvSpPr/>
                  <p:nvPr/>
                </p:nvSpPr>
                <p:spPr>
                  <a:xfrm>
                    <a:off x="3888829" y="4343608"/>
                    <a:ext cx="4311534" cy="897259"/>
                  </a:xfrm>
                  <a:prstGeom prst="rect">
                    <a:avLst/>
                  </a:prstGeom>
                  <a:solidFill>
                    <a:srgbClr val="70AD47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b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anose="02020603050405020304" pitchFamily="18" charset="0"/>
                      </a:rPr>
                      <a:t>Block 4 Body</a:t>
                    </a:r>
                  </a:p>
                </p:txBody>
              </p:sp>
              <p:sp>
                <p:nvSpPr>
                  <p:cNvPr id="414" name="Rectangle 413">
                    <a:extLst>
                      <a:ext uri="{FF2B5EF4-FFF2-40B4-BE49-F238E27FC236}">
                        <a16:creationId xmlns:a16="http://schemas.microsoft.com/office/drawing/2014/main" id="{10CD2BB6-1DBF-4088-A607-B2A84B62DB45}"/>
                      </a:ext>
                    </a:extLst>
                  </p:cNvPr>
                  <p:cNvSpPr/>
                  <p:nvPr/>
                </p:nvSpPr>
                <p:spPr>
                  <a:xfrm>
                    <a:off x="3921079" y="4382620"/>
                    <a:ext cx="586361" cy="274047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anose="02020603050405020304" pitchFamily="18" charset="0"/>
                      </a:rPr>
                      <a:t>Tx</a:t>
                    </a:r>
                    <a:endPara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73" name="Rectangle 372">
                  <a:extLst>
                    <a:ext uri="{FF2B5EF4-FFF2-40B4-BE49-F238E27FC236}">
                      <a16:creationId xmlns:a16="http://schemas.microsoft.com/office/drawing/2014/main" id="{393BA1A1-EC90-4EE5-A437-E90FF14875A7}"/>
                    </a:ext>
                  </a:extLst>
                </p:cNvPr>
                <p:cNvSpPr/>
                <p:nvPr/>
              </p:nvSpPr>
              <p:spPr>
                <a:xfrm>
                  <a:off x="3651762" y="1473201"/>
                  <a:ext cx="4311534" cy="233978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t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Block 4 Header</a:t>
                  </a:r>
                </a:p>
              </p:txBody>
            </p:sp>
            <p:sp>
              <p:nvSpPr>
                <p:cNvPr id="374" name="Rectangle 373">
                  <a:extLst>
                    <a:ext uri="{FF2B5EF4-FFF2-40B4-BE49-F238E27FC236}">
                      <a16:creationId xmlns:a16="http://schemas.microsoft.com/office/drawing/2014/main" id="{0BBC29F2-ECC2-430C-B72C-14D2BE21A877}"/>
                    </a:ext>
                  </a:extLst>
                </p:cNvPr>
                <p:cNvSpPr/>
                <p:nvPr/>
              </p:nvSpPr>
              <p:spPr>
                <a:xfrm>
                  <a:off x="43698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6693725A-B57E-45BD-AA78-8762EBC076DC}"/>
                    </a:ext>
                  </a:extLst>
                </p:cNvPr>
                <p:cNvSpPr/>
                <p:nvPr/>
              </p:nvSpPr>
              <p:spPr>
                <a:xfrm>
                  <a:off x="50556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6" name="Rectangle 375">
                  <a:extLst>
                    <a:ext uri="{FF2B5EF4-FFF2-40B4-BE49-F238E27FC236}">
                      <a16:creationId xmlns:a16="http://schemas.microsoft.com/office/drawing/2014/main" id="{516A18E0-CD3A-4487-BD31-0C812E93B69E}"/>
                    </a:ext>
                  </a:extLst>
                </p:cNvPr>
                <p:cNvSpPr/>
                <p:nvPr/>
              </p:nvSpPr>
              <p:spPr>
                <a:xfrm>
                  <a:off x="57414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7" name="Rectangle 376">
                  <a:extLst>
                    <a:ext uri="{FF2B5EF4-FFF2-40B4-BE49-F238E27FC236}">
                      <a16:creationId xmlns:a16="http://schemas.microsoft.com/office/drawing/2014/main" id="{4E280136-1BFB-4470-8593-35278AC825C7}"/>
                    </a:ext>
                  </a:extLst>
                </p:cNvPr>
                <p:cNvSpPr/>
                <p:nvPr/>
              </p:nvSpPr>
              <p:spPr>
                <a:xfrm>
                  <a:off x="64272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8" name="Rectangle 377">
                  <a:extLst>
                    <a:ext uri="{FF2B5EF4-FFF2-40B4-BE49-F238E27FC236}">
                      <a16:creationId xmlns:a16="http://schemas.microsoft.com/office/drawing/2014/main" id="{518CC0C6-32EC-4111-B238-582BAE32FDE7}"/>
                    </a:ext>
                  </a:extLst>
                </p:cNvPr>
                <p:cNvSpPr/>
                <p:nvPr/>
              </p:nvSpPr>
              <p:spPr>
                <a:xfrm>
                  <a:off x="71130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9" name="Rectangle 378">
                  <a:extLst>
                    <a:ext uri="{FF2B5EF4-FFF2-40B4-BE49-F238E27FC236}">
                      <a16:creationId xmlns:a16="http://schemas.microsoft.com/office/drawing/2014/main" id="{D7860640-F5AD-4716-A2F9-651C80146BBF}"/>
                    </a:ext>
                  </a:extLst>
                </p:cNvPr>
                <p:cNvSpPr/>
                <p:nvPr/>
              </p:nvSpPr>
              <p:spPr>
                <a:xfrm>
                  <a:off x="3684013" y="474459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0" name="Rectangle 379">
                  <a:extLst>
                    <a:ext uri="{FF2B5EF4-FFF2-40B4-BE49-F238E27FC236}">
                      <a16:creationId xmlns:a16="http://schemas.microsoft.com/office/drawing/2014/main" id="{F6DD8789-0CC8-40EB-B378-B30032F0A45C}"/>
                    </a:ext>
                  </a:extLst>
                </p:cNvPr>
                <p:cNvSpPr/>
                <p:nvPr/>
              </p:nvSpPr>
              <p:spPr>
                <a:xfrm>
                  <a:off x="4369813" y="4744589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1" name="Rectangle 380">
                  <a:extLst>
                    <a:ext uri="{FF2B5EF4-FFF2-40B4-BE49-F238E27FC236}">
                      <a16:creationId xmlns:a16="http://schemas.microsoft.com/office/drawing/2014/main" id="{CFF6B036-399C-44E1-A925-9FA71D47DF17}"/>
                    </a:ext>
                  </a:extLst>
                </p:cNvPr>
                <p:cNvSpPr/>
                <p:nvPr/>
              </p:nvSpPr>
              <p:spPr>
                <a:xfrm>
                  <a:off x="5055613" y="4744588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2" name="Rectangle 381">
                  <a:extLst>
                    <a:ext uri="{FF2B5EF4-FFF2-40B4-BE49-F238E27FC236}">
                      <a16:creationId xmlns:a16="http://schemas.microsoft.com/office/drawing/2014/main" id="{E54BFB0A-92B0-4A73-89BF-83EDEE36343B}"/>
                    </a:ext>
                  </a:extLst>
                </p:cNvPr>
                <p:cNvSpPr/>
                <p:nvPr/>
              </p:nvSpPr>
              <p:spPr>
                <a:xfrm>
                  <a:off x="5741413" y="4739445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3" name="Rectangle 382">
                  <a:extLst>
                    <a:ext uri="{FF2B5EF4-FFF2-40B4-BE49-F238E27FC236}">
                      <a16:creationId xmlns:a16="http://schemas.microsoft.com/office/drawing/2014/main" id="{480ED9C3-3D27-42EB-B6B1-EE44560CFACE}"/>
                    </a:ext>
                  </a:extLst>
                </p:cNvPr>
                <p:cNvSpPr/>
                <p:nvPr/>
              </p:nvSpPr>
              <p:spPr>
                <a:xfrm>
                  <a:off x="6427213" y="4739444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4" name="Rectangle 383">
                  <a:extLst>
                    <a:ext uri="{FF2B5EF4-FFF2-40B4-BE49-F238E27FC236}">
                      <a16:creationId xmlns:a16="http://schemas.microsoft.com/office/drawing/2014/main" id="{BA0943E4-33DD-4721-BB6B-DDC4BAA955EA}"/>
                    </a:ext>
                  </a:extLst>
                </p:cNvPr>
                <p:cNvSpPr/>
                <p:nvPr/>
              </p:nvSpPr>
              <p:spPr>
                <a:xfrm>
                  <a:off x="7113013" y="4739443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5" name="TextBox 384">
                  <a:extLst>
                    <a:ext uri="{FF2B5EF4-FFF2-40B4-BE49-F238E27FC236}">
                      <a16:creationId xmlns:a16="http://schemas.microsoft.com/office/drawing/2014/main" id="{F983FEF4-97E0-479A-A93E-F1E450D33612}"/>
                    </a:ext>
                  </a:extLst>
                </p:cNvPr>
                <p:cNvSpPr txBox="1"/>
                <p:nvPr/>
              </p:nvSpPr>
              <p:spPr>
                <a:xfrm>
                  <a:off x="7692630" y="5122377"/>
                  <a:ext cx="392406" cy="3715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+mn-cs"/>
                    </a:rPr>
                    <a:t>..</a:t>
                  </a:r>
                </a:p>
              </p:txBody>
            </p:sp>
            <p:sp>
              <p:nvSpPr>
                <p:cNvPr id="386" name="TextBox 385">
                  <a:extLst>
                    <a:ext uri="{FF2B5EF4-FFF2-40B4-BE49-F238E27FC236}">
                      <a16:creationId xmlns:a16="http://schemas.microsoft.com/office/drawing/2014/main" id="{D03C12EB-9983-4DCA-AE88-5496759D5A9C}"/>
                    </a:ext>
                  </a:extLst>
                </p:cNvPr>
                <p:cNvSpPr txBox="1"/>
                <p:nvPr/>
              </p:nvSpPr>
              <p:spPr>
                <a:xfrm>
                  <a:off x="7687257" y="4705403"/>
                  <a:ext cx="392406" cy="3715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+mn-cs"/>
                    </a:rPr>
                    <a:t>..</a:t>
                  </a:r>
                </a:p>
              </p:txBody>
            </p:sp>
            <p:sp>
              <p:nvSpPr>
                <p:cNvPr id="387" name="Rectangle 386">
                  <a:extLst>
                    <a:ext uri="{FF2B5EF4-FFF2-40B4-BE49-F238E27FC236}">
                      <a16:creationId xmlns:a16="http://schemas.microsoft.com/office/drawing/2014/main" id="{FD8D5DAC-4972-4B10-8751-465EBC5ACAA0}"/>
                    </a:ext>
                  </a:extLst>
                </p:cNvPr>
                <p:cNvSpPr/>
                <p:nvPr/>
              </p:nvSpPr>
              <p:spPr>
                <a:xfrm>
                  <a:off x="3984745" y="4311773"/>
                  <a:ext cx="678248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8" name="Rectangle 387">
                  <a:extLst>
                    <a:ext uri="{FF2B5EF4-FFF2-40B4-BE49-F238E27FC236}">
                      <a16:creationId xmlns:a16="http://schemas.microsoft.com/office/drawing/2014/main" id="{FC0947A7-0004-4324-A481-D88910938F05}"/>
                    </a:ext>
                  </a:extLst>
                </p:cNvPr>
                <p:cNvSpPr/>
                <p:nvPr/>
              </p:nvSpPr>
              <p:spPr>
                <a:xfrm>
                  <a:off x="5348793" y="4311773"/>
                  <a:ext cx="678248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9" name="Rectangle 388">
                  <a:extLst>
                    <a:ext uri="{FF2B5EF4-FFF2-40B4-BE49-F238E27FC236}">
                      <a16:creationId xmlns:a16="http://schemas.microsoft.com/office/drawing/2014/main" id="{94731A43-6FAA-4830-B424-DF4045D99F24}"/>
                    </a:ext>
                  </a:extLst>
                </p:cNvPr>
                <p:cNvSpPr/>
                <p:nvPr/>
              </p:nvSpPr>
              <p:spPr>
                <a:xfrm>
                  <a:off x="6712841" y="4307670"/>
                  <a:ext cx="678248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0" name="Rectangle 389">
                  <a:extLst>
                    <a:ext uri="{FF2B5EF4-FFF2-40B4-BE49-F238E27FC236}">
                      <a16:creationId xmlns:a16="http://schemas.microsoft.com/office/drawing/2014/main" id="{D9223045-BF91-445F-A123-FF7F90FF311B}"/>
                    </a:ext>
                  </a:extLst>
                </p:cNvPr>
                <p:cNvSpPr/>
                <p:nvPr/>
              </p:nvSpPr>
              <p:spPr>
                <a:xfrm>
                  <a:off x="4550460" y="3925353"/>
                  <a:ext cx="910539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1" name="Rectangle 390">
                  <a:extLst>
                    <a:ext uri="{FF2B5EF4-FFF2-40B4-BE49-F238E27FC236}">
                      <a16:creationId xmlns:a16="http://schemas.microsoft.com/office/drawing/2014/main" id="{1D53BE42-8553-4C99-814A-335FC48FBB93}"/>
                    </a:ext>
                  </a:extLst>
                </p:cNvPr>
                <p:cNvSpPr/>
                <p:nvPr/>
              </p:nvSpPr>
              <p:spPr>
                <a:xfrm>
                  <a:off x="3977195" y="3428041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Root Hash: 0x45ed…</a:t>
                  </a:r>
                </a:p>
              </p:txBody>
            </p:sp>
            <p:cxnSp>
              <p:nvCxnSpPr>
                <p:cNvPr id="392" name="Straight Arrow Connector 391">
                  <a:extLst>
                    <a:ext uri="{FF2B5EF4-FFF2-40B4-BE49-F238E27FC236}">
                      <a16:creationId xmlns:a16="http://schemas.microsoft.com/office/drawing/2014/main" id="{9FB00A66-7A94-4209-9714-831B4F12BE39}"/>
                    </a:ext>
                  </a:extLst>
                </p:cNvPr>
                <p:cNvCxnSpPr>
                  <a:cxnSpLocks/>
                  <a:stCxn id="414" idx="0"/>
                  <a:endCxn id="379" idx="2"/>
                </p:cNvCxnSpPr>
                <p:nvPr/>
              </p:nvCxnSpPr>
              <p:spPr>
                <a:xfrm flipV="1">
                  <a:off x="3977194" y="5018637"/>
                  <a:ext cx="0" cy="15138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93" name="Straight Arrow Connector 392">
                  <a:extLst>
                    <a:ext uri="{FF2B5EF4-FFF2-40B4-BE49-F238E27FC236}">
                      <a16:creationId xmlns:a16="http://schemas.microsoft.com/office/drawing/2014/main" id="{C08137BC-3EA8-4D56-90BD-B728E8BAE1D8}"/>
                    </a:ext>
                  </a:extLst>
                </p:cNvPr>
                <p:cNvCxnSpPr>
                  <a:cxnSpLocks/>
                  <a:stCxn id="374" idx="0"/>
                  <a:endCxn id="380" idx="2"/>
                </p:cNvCxnSpPr>
                <p:nvPr/>
              </p:nvCxnSpPr>
              <p:spPr>
                <a:xfrm flipV="1">
                  <a:off x="4662994" y="5018636"/>
                  <a:ext cx="0" cy="15138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94" name="Straight Arrow Connector 393">
                  <a:extLst>
                    <a:ext uri="{FF2B5EF4-FFF2-40B4-BE49-F238E27FC236}">
                      <a16:creationId xmlns:a16="http://schemas.microsoft.com/office/drawing/2014/main" id="{120B142F-D105-4BED-B4CD-D16AB0E0771A}"/>
                    </a:ext>
                  </a:extLst>
                </p:cNvPr>
                <p:cNvCxnSpPr>
                  <a:cxnSpLocks/>
                  <a:stCxn id="375" idx="0"/>
                  <a:endCxn id="381" idx="2"/>
                </p:cNvCxnSpPr>
                <p:nvPr/>
              </p:nvCxnSpPr>
              <p:spPr>
                <a:xfrm flipV="1">
                  <a:off x="5348794" y="5018635"/>
                  <a:ext cx="0" cy="15138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95" name="Straight Arrow Connector 394">
                  <a:extLst>
                    <a:ext uri="{FF2B5EF4-FFF2-40B4-BE49-F238E27FC236}">
                      <a16:creationId xmlns:a16="http://schemas.microsoft.com/office/drawing/2014/main" id="{AADEDA12-C384-45E4-BAF7-0E61F9454ED1}"/>
                    </a:ext>
                  </a:extLst>
                </p:cNvPr>
                <p:cNvCxnSpPr>
                  <a:cxnSpLocks/>
                  <a:stCxn id="376" idx="0"/>
                  <a:endCxn id="382" idx="2"/>
                </p:cNvCxnSpPr>
                <p:nvPr/>
              </p:nvCxnSpPr>
              <p:spPr>
                <a:xfrm flipV="1">
                  <a:off x="6034594" y="5013492"/>
                  <a:ext cx="0" cy="156528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96" name="Straight Arrow Connector 395">
                  <a:extLst>
                    <a:ext uri="{FF2B5EF4-FFF2-40B4-BE49-F238E27FC236}">
                      <a16:creationId xmlns:a16="http://schemas.microsoft.com/office/drawing/2014/main" id="{334412F5-5F94-42D5-9191-68F4799E87F5}"/>
                    </a:ext>
                  </a:extLst>
                </p:cNvPr>
                <p:cNvCxnSpPr>
                  <a:cxnSpLocks/>
                  <a:stCxn id="377" idx="0"/>
                  <a:endCxn id="383" idx="2"/>
                </p:cNvCxnSpPr>
                <p:nvPr/>
              </p:nvCxnSpPr>
              <p:spPr>
                <a:xfrm flipV="1">
                  <a:off x="6720394" y="5013491"/>
                  <a:ext cx="0" cy="15652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97" name="Straight Arrow Connector 396">
                  <a:extLst>
                    <a:ext uri="{FF2B5EF4-FFF2-40B4-BE49-F238E27FC236}">
                      <a16:creationId xmlns:a16="http://schemas.microsoft.com/office/drawing/2014/main" id="{DA6DDB65-8B32-4D6A-9C82-7E492B57CADA}"/>
                    </a:ext>
                  </a:extLst>
                </p:cNvPr>
                <p:cNvCxnSpPr>
                  <a:cxnSpLocks/>
                  <a:stCxn id="378" idx="0"/>
                  <a:endCxn id="384" idx="2"/>
                </p:cNvCxnSpPr>
                <p:nvPr/>
              </p:nvCxnSpPr>
              <p:spPr>
                <a:xfrm flipV="1">
                  <a:off x="7406194" y="5013490"/>
                  <a:ext cx="0" cy="15653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98" name="Straight Arrow Connector 397">
                  <a:extLst>
                    <a:ext uri="{FF2B5EF4-FFF2-40B4-BE49-F238E27FC236}">
                      <a16:creationId xmlns:a16="http://schemas.microsoft.com/office/drawing/2014/main" id="{85993ACD-475B-47E5-B3A2-4CE97D082B20}"/>
                    </a:ext>
                  </a:extLst>
                </p:cNvPr>
                <p:cNvCxnSpPr>
                  <a:cxnSpLocks/>
                  <a:stCxn id="379" idx="0"/>
                  <a:endCxn id="387" idx="2"/>
                </p:cNvCxnSpPr>
                <p:nvPr/>
              </p:nvCxnSpPr>
              <p:spPr>
                <a:xfrm flipV="1">
                  <a:off x="3977194" y="4585820"/>
                  <a:ext cx="346675" cy="15877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99" name="Straight Arrow Connector 398">
                  <a:extLst>
                    <a:ext uri="{FF2B5EF4-FFF2-40B4-BE49-F238E27FC236}">
                      <a16:creationId xmlns:a16="http://schemas.microsoft.com/office/drawing/2014/main" id="{A31CBF98-A6CE-4D42-B526-1496DD181774}"/>
                    </a:ext>
                  </a:extLst>
                </p:cNvPr>
                <p:cNvCxnSpPr>
                  <a:cxnSpLocks/>
                  <a:stCxn id="380" idx="0"/>
                  <a:endCxn id="387" idx="2"/>
                </p:cNvCxnSpPr>
                <p:nvPr/>
              </p:nvCxnSpPr>
              <p:spPr>
                <a:xfrm flipH="1" flipV="1">
                  <a:off x="4323869" y="4585820"/>
                  <a:ext cx="339125" cy="15876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400" name="Straight Arrow Connector 399">
                  <a:extLst>
                    <a:ext uri="{FF2B5EF4-FFF2-40B4-BE49-F238E27FC236}">
                      <a16:creationId xmlns:a16="http://schemas.microsoft.com/office/drawing/2014/main" id="{1A570B6D-0AE7-41BB-B828-1CDA339F4722}"/>
                    </a:ext>
                  </a:extLst>
                </p:cNvPr>
                <p:cNvCxnSpPr>
                  <a:cxnSpLocks/>
                  <a:stCxn id="381" idx="0"/>
                  <a:endCxn id="388" idx="2"/>
                </p:cNvCxnSpPr>
                <p:nvPr/>
              </p:nvCxnSpPr>
              <p:spPr>
                <a:xfrm flipV="1">
                  <a:off x="5348794" y="4585820"/>
                  <a:ext cx="339123" cy="158768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401" name="Straight Arrow Connector 400">
                  <a:extLst>
                    <a:ext uri="{FF2B5EF4-FFF2-40B4-BE49-F238E27FC236}">
                      <a16:creationId xmlns:a16="http://schemas.microsoft.com/office/drawing/2014/main" id="{D1F37950-0230-4C08-AD8A-FCF49E8458C2}"/>
                    </a:ext>
                  </a:extLst>
                </p:cNvPr>
                <p:cNvCxnSpPr>
                  <a:cxnSpLocks/>
                  <a:stCxn id="382" idx="0"/>
                  <a:endCxn id="388" idx="2"/>
                </p:cNvCxnSpPr>
                <p:nvPr/>
              </p:nvCxnSpPr>
              <p:spPr>
                <a:xfrm flipH="1" flipV="1">
                  <a:off x="5687917" y="4585820"/>
                  <a:ext cx="346677" cy="15362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402" name="Straight Arrow Connector 401">
                  <a:extLst>
                    <a:ext uri="{FF2B5EF4-FFF2-40B4-BE49-F238E27FC236}">
                      <a16:creationId xmlns:a16="http://schemas.microsoft.com/office/drawing/2014/main" id="{A7BF77ED-A7F2-427E-8F08-AB219AFAB442}"/>
                    </a:ext>
                  </a:extLst>
                </p:cNvPr>
                <p:cNvCxnSpPr>
                  <a:cxnSpLocks/>
                  <a:stCxn id="383" idx="0"/>
                  <a:endCxn id="389" idx="2"/>
                </p:cNvCxnSpPr>
                <p:nvPr/>
              </p:nvCxnSpPr>
              <p:spPr>
                <a:xfrm flipV="1">
                  <a:off x="6720394" y="4581717"/>
                  <a:ext cx="331571" cy="157727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403" name="Straight Arrow Connector 402">
                  <a:extLst>
                    <a:ext uri="{FF2B5EF4-FFF2-40B4-BE49-F238E27FC236}">
                      <a16:creationId xmlns:a16="http://schemas.microsoft.com/office/drawing/2014/main" id="{7656149B-8BB9-42A1-8D0B-66D32D34D8B9}"/>
                    </a:ext>
                  </a:extLst>
                </p:cNvPr>
                <p:cNvCxnSpPr>
                  <a:cxnSpLocks/>
                  <a:stCxn id="384" idx="0"/>
                  <a:endCxn id="389" idx="2"/>
                </p:cNvCxnSpPr>
                <p:nvPr/>
              </p:nvCxnSpPr>
              <p:spPr>
                <a:xfrm flipH="1" flipV="1">
                  <a:off x="7051965" y="4581717"/>
                  <a:ext cx="354229" cy="157726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404" name="Straight Arrow Connector 403">
                  <a:extLst>
                    <a:ext uri="{FF2B5EF4-FFF2-40B4-BE49-F238E27FC236}">
                      <a16:creationId xmlns:a16="http://schemas.microsoft.com/office/drawing/2014/main" id="{F0EABE0B-6971-4A38-8740-1C025A608CC2}"/>
                    </a:ext>
                  </a:extLst>
                </p:cNvPr>
                <p:cNvCxnSpPr>
                  <a:cxnSpLocks/>
                  <a:stCxn id="387" idx="0"/>
                  <a:endCxn id="390" idx="2"/>
                </p:cNvCxnSpPr>
                <p:nvPr/>
              </p:nvCxnSpPr>
              <p:spPr>
                <a:xfrm flipV="1">
                  <a:off x="4323869" y="4199400"/>
                  <a:ext cx="681861" cy="11237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405" name="Straight Arrow Connector 404">
                  <a:extLst>
                    <a:ext uri="{FF2B5EF4-FFF2-40B4-BE49-F238E27FC236}">
                      <a16:creationId xmlns:a16="http://schemas.microsoft.com/office/drawing/2014/main" id="{DDC0BC42-0EE5-4303-AFA1-9B82846D7EA9}"/>
                    </a:ext>
                  </a:extLst>
                </p:cNvPr>
                <p:cNvCxnSpPr>
                  <a:cxnSpLocks/>
                  <a:stCxn id="388" idx="0"/>
                  <a:endCxn id="390" idx="2"/>
                </p:cNvCxnSpPr>
                <p:nvPr/>
              </p:nvCxnSpPr>
              <p:spPr>
                <a:xfrm flipH="1" flipV="1">
                  <a:off x="5005730" y="4199400"/>
                  <a:ext cx="682187" cy="11237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406" name="Straight Arrow Connector 405">
                  <a:extLst>
                    <a:ext uri="{FF2B5EF4-FFF2-40B4-BE49-F238E27FC236}">
                      <a16:creationId xmlns:a16="http://schemas.microsoft.com/office/drawing/2014/main" id="{351C471B-011C-44E3-8083-1F7748F3C8E2}"/>
                    </a:ext>
                  </a:extLst>
                </p:cNvPr>
                <p:cNvCxnSpPr>
                  <a:cxnSpLocks/>
                  <a:stCxn id="389" idx="0"/>
                  <a:endCxn id="391" idx="2"/>
                </p:cNvCxnSpPr>
                <p:nvPr/>
              </p:nvCxnSpPr>
              <p:spPr>
                <a:xfrm flipH="1" flipV="1">
                  <a:off x="5691695" y="3702088"/>
                  <a:ext cx="1360270" cy="605582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407" name="Straight Arrow Connector 406">
                  <a:extLst>
                    <a:ext uri="{FF2B5EF4-FFF2-40B4-BE49-F238E27FC236}">
                      <a16:creationId xmlns:a16="http://schemas.microsoft.com/office/drawing/2014/main" id="{D9E502BD-5BE2-4346-BD86-498E2CC5046C}"/>
                    </a:ext>
                  </a:extLst>
                </p:cNvPr>
                <p:cNvCxnSpPr>
                  <a:cxnSpLocks/>
                  <a:stCxn id="390" idx="0"/>
                  <a:endCxn id="391" idx="2"/>
                </p:cNvCxnSpPr>
                <p:nvPr/>
              </p:nvCxnSpPr>
              <p:spPr>
                <a:xfrm flipV="1">
                  <a:off x="5005730" y="3702088"/>
                  <a:ext cx="685965" cy="22326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408" name="Rectangle 407">
                  <a:extLst>
                    <a:ext uri="{FF2B5EF4-FFF2-40B4-BE49-F238E27FC236}">
                      <a16:creationId xmlns:a16="http://schemas.microsoft.com/office/drawing/2014/main" id="{A2616344-C925-4F4E-9B05-75049391A137}"/>
                    </a:ext>
                  </a:extLst>
                </p:cNvPr>
                <p:cNvSpPr/>
                <p:nvPr/>
              </p:nvSpPr>
              <p:spPr>
                <a:xfrm>
                  <a:off x="3973417" y="2181526"/>
                  <a:ext cx="3429000" cy="274047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PrevBlock</a:t>
                  </a:r>
                  <a:r>
                    <a:rPr kumimoji="0" lang="en-US" sz="1200" b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 Hash: 0x033fe…</a:t>
                  </a:r>
                </a:p>
              </p:txBody>
            </p:sp>
            <p:sp>
              <p:nvSpPr>
                <p:cNvPr id="409" name="Rectangle 408">
                  <a:extLst>
                    <a:ext uri="{FF2B5EF4-FFF2-40B4-BE49-F238E27FC236}">
                      <a16:creationId xmlns:a16="http://schemas.microsoft.com/office/drawing/2014/main" id="{4D8A85BA-C3E4-4A4C-9DB6-33C9266AB03C}"/>
                    </a:ext>
                  </a:extLst>
                </p:cNvPr>
                <p:cNvSpPr/>
                <p:nvPr/>
              </p:nvSpPr>
              <p:spPr>
                <a:xfrm>
                  <a:off x="3975423" y="2496432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0" name="Rectangle 409">
                  <a:extLst>
                    <a:ext uri="{FF2B5EF4-FFF2-40B4-BE49-F238E27FC236}">
                      <a16:creationId xmlns:a16="http://schemas.microsoft.com/office/drawing/2014/main" id="{3EA3C4E5-56FC-4829-BCF8-22647D1C52F9}"/>
                    </a:ext>
                  </a:extLst>
                </p:cNvPr>
                <p:cNvSpPr/>
                <p:nvPr/>
              </p:nvSpPr>
              <p:spPr>
                <a:xfrm>
                  <a:off x="3973417" y="2807690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1" name="Rectangle 410">
                  <a:extLst>
                    <a:ext uri="{FF2B5EF4-FFF2-40B4-BE49-F238E27FC236}">
                      <a16:creationId xmlns:a16="http://schemas.microsoft.com/office/drawing/2014/main" id="{A8AA272B-06E8-4F09-ADF0-726E19FBA2E4}"/>
                    </a:ext>
                  </a:extLst>
                </p:cNvPr>
                <p:cNvSpPr/>
                <p:nvPr/>
              </p:nvSpPr>
              <p:spPr>
                <a:xfrm>
                  <a:off x="3973417" y="3116401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2" name="Rectangle 411">
                  <a:extLst>
                    <a:ext uri="{FF2B5EF4-FFF2-40B4-BE49-F238E27FC236}">
                      <a16:creationId xmlns:a16="http://schemas.microsoft.com/office/drawing/2014/main" id="{80A173BC-424D-4E69-99CB-A98497FC85B8}"/>
                    </a:ext>
                  </a:extLst>
                </p:cNvPr>
                <p:cNvSpPr/>
                <p:nvPr/>
              </p:nvSpPr>
              <p:spPr>
                <a:xfrm>
                  <a:off x="3973417" y="1876463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84" name="Group 283">
                <a:extLst>
                  <a:ext uri="{FF2B5EF4-FFF2-40B4-BE49-F238E27FC236}">
                    <a16:creationId xmlns:a16="http://schemas.microsoft.com/office/drawing/2014/main" id="{89E8BDC0-DB21-48A6-B1F7-CCB1971ACACF}"/>
                  </a:ext>
                </a:extLst>
              </p:cNvPr>
              <p:cNvGrpSpPr/>
              <p:nvPr/>
            </p:nvGrpSpPr>
            <p:grpSpPr>
              <a:xfrm>
                <a:off x="-919393" y="1690688"/>
                <a:ext cx="4433274" cy="4555065"/>
                <a:chOff x="3651762" y="1473201"/>
                <a:chExt cx="4433274" cy="4555065"/>
              </a:xfrm>
            </p:grpSpPr>
            <p:grpSp>
              <p:nvGrpSpPr>
                <p:cNvPr id="329" name="Group 328">
                  <a:extLst>
                    <a:ext uri="{FF2B5EF4-FFF2-40B4-BE49-F238E27FC236}">
                      <a16:creationId xmlns:a16="http://schemas.microsoft.com/office/drawing/2014/main" id="{1BA03B65-ADD8-4EF0-83C1-E1F400841648}"/>
                    </a:ext>
                  </a:extLst>
                </p:cNvPr>
                <p:cNvGrpSpPr/>
                <p:nvPr/>
              </p:nvGrpSpPr>
              <p:grpSpPr>
                <a:xfrm>
                  <a:off x="3651763" y="5131007"/>
                  <a:ext cx="4311534" cy="897259"/>
                  <a:chOff x="3888829" y="4343607"/>
                  <a:chExt cx="4311534" cy="897259"/>
                </a:xfrm>
              </p:grpSpPr>
              <p:sp>
                <p:nvSpPr>
                  <p:cNvPr id="370" name="Rectangle 369">
                    <a:extLst>
                      <a:ext uri="{FF2B5EF4-FFF2-40B4-BE49-F238E27FC236}">
                        <a16:creationId xmlns:a16="http://schemas.microsoft.com/office/drawing/2014/main" id="{6933BE8A-628B-49E6-9EF5-BE827186CD90}"/>
                      </a:ext>
                    </a:extLst>
                  </p:cNvPr>
                  <p:cNvSpPr/>
                  <p:nvPr/>
                </p:nvSpPr>
                <p:spPr>
                  <a:xfrm>
                    <a:off x="3888829" y="4343607"/>
                    <a:ext cx="4311534" cy="897259"/>
                  </a:xfrm>
                  <a:prstGeom prst="rect">
                    <a:avLst/>
                  </a:prstGeom>
                  <a:solidFill>
                    <a:srgbClr val="70AD47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b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anose="02020603050405020304" pitchFamily="18" charset="0"/>
                      </a:rPr>
                      <a:t>Block 3 Body</a:t>
                    </a:r>
                  </a:p>
                </p:txBody>
              </p:sp>
              <p:sp>
                <p:nvSpPr>
                  <p:cNvPr id="371" name="Rectangle 370">
                    <a:extLst>
                      <a:ext uri="{FF2B5EF4-FFF2-40B4-BE49-F238E27FC236}">
                        <a16:creationId xmlns:a16="http://schemas.microsoft.com/office/drawing/2014/main" id="{017E77B9-1322-49D8-B0A5-3A248C7A3F94}"/>
                      </a:ext>
                    </a:extLst>
                  </p:cNvPr>
                  <p:cNvSpPr/>
                  <p:nvPr/>
                </p:nvSpPr>
                <p:spPr>
                  <a:xfrm>
                    <a:off x="3921079" y="4382620"/>
                    <a:ext cx="586361" cy="274047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anose="02020603050405020304" pitchFamily="18" charset="0"/>
                      </a:rPr>
                      <a:t>Tx</a:t>
                    </a:r>
                    <a:endPara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30" name="Rectangle 329">
                  <a:extLst>
                    <a:ext uri="{FF2B5EF4-FFF2-40B4-BE49-F238E27FC236}">
                      <a16:creationId xmlns:a16="http://schemas.microsoft.com/office/drawing/2014/main" id="{A8E8245B-8813-4E55-86DA-3510EE13D433}"/>
                    </a:ext>
                  </a:extLst>
                </p:cNvPr>
                <p:cNvSpPr/>
                <p:nvPr/>
              </p:nvSpPr>
              <p:spPr>
                <a:xfrm>
                  <a:off x="3651762" y="1473201"/>
                  <a:ext cx="4311534" cy="233978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t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Block 3 Header</a:t>
                  </a:r>
                </a:p>
              </p:txBody>
            </p:sp>
            <p:sp>
              <p:nvSpPr>
                <p:cNvPr id="331" name="Rectangle 330">
                  <a:extLst>
                    <a:ext uri="{FF2B5EF4-FFF2-40B4-BE49-F238E27FC236}">
                      <a16:creationId xmlns:a16="http://schemas.microsoft.com/office/drawing/2014/main" id="{B27A4112-C6C3-4C41-9D8F-9803C4CEE774}"/>
                    </a:ext>
                  </a:extLst>
                </p:cNvPr>
                <p:cNvSpPr/>
                <p:nvPr/>
              </p:nvSpPr>
              <p:spPr>
                <a:xfrm>
                  <a:off x="43698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2" name="Rectangle 331">
                  <a:extLst>
                    <a:ext uri="{FF2B5EF4-FFF2-40B4-BE49-F238E27FC236}">
                      <a16:creationId xmlns:a16="http://schemas.microsoft.com/office/drawing/2014/main" id="{338B467B-2D45-49C3-A1F1-11B9EDF81A25}"/>
                    </a:ext>
                  </a:extLst>
                </p:cNvPr>
                <p:cNvSpPr/>
                <p:nvPr/>
              </p:nvSpPr>
              <p:spPr>
                <a:xfrm>
                  <a:off x="50556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3" name="Rectangle 332">
                  <a:extLst>
                    <a:ext uri="{FF2B5EF4-FFF2-40B4-BE49-F238E27FC236}">
                      <a16:creationId xmlns:a16="http://schemas.microsoft.com/office/drawing/2014/main" id="{DD07B090-4918-4221-B8EC-5938E2E30778}"/>
                    </a:ext>
                  </a:extLst>
                </p:cNvPr>
                <p:cNvSpPr/>
                <p:nvPr/>
              </p:nvSpPr>
              <p:spPr>
                <a:xfrm>
                  <a:off x="57414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4" name="Rectangle 333">
                  <a:extLst>
                    <a:ext uri="{FF2B5EF4-FFF2-40B4-BE49-F238E27FC236}">
                      <a16:creationId xmlns:a16="http://schemas.microsoft.com/office/drawing/2014/main" id="{94FF343D-4AA0-44FB-A147-5BF01726C218}"/>
                    </a:ext>
                  </a:extLst>
                </p:cNvPr>
                <p:cNvSpPr/>
                <p:nvPr/>
              </p:nvSpPr>
              <p:spPr>
                <a:xfrm>
                  <a:off x="64272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5" name="Rectangle 334">
                  <a:extLst>
                    <a:ext uri="{FF2B5EF4-FFF2-40B4-BE49-F238E27FC236}">
                      <a16:creationId xmlns:a16="http://schemas.microsoft.com/office/drawing/2014/main" id="{7DF3FAB8-9058-4F05-B45F-40DF2FE7416A}"/>
                    </a:ext>
                  </a:extLst>
                </p:cNvPr>
                <p:cNvSpPr/>
                <p:nvPr/>
              </p:nvSpPr>
              <p:spPr>
                <a:xfrm>
                  <a:off x="71130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6" name="Rectangle 335">
                  <a:extLst>
                    <a:ext uri="{FF2B5EF4-FFF2-40B4-BE49-F238E27FC236}">
                      <a16:creationId xmlns:a16="http://schemas.microsoft.com/office/drawing/2014/main" id="{7641D1BB-7019-42CA-AA8E-B0F993AAE23F}"/>
                    </a:ext>
                  </a:extLst>
                </p:cNvPr>
                <p:cNvSpPr/>
                <p:nvPr/>
              </p:nvSpPr>
              <p:spPr>
                <a:xfrm>
                  <a:off x="3684013" y="474459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7" name="Rectangle 336">
                  <a:extLst>
                    <a:ext uri="{FF2B5EF4-FFF2-40B4-BE49-F238E27FC236}">
                      <a16:creationId xmlns:a16="http://schemas.microsoft.com/office/drawing/2014/main" id="{9FF1F6C0-AA86-4C74-BFA5-5662CF51DF6C}"/>
                    </a:ext>
                  </a:extLst>
                </p:cNvPr>
                <p:cNvSpPr/>
                <p:nvPr/>
              </p:nvSpPr>
              <p:spPr>
                <a:xfrm>
                  <a:off x="4369813" y="4744589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8" name="Rectangle 337">
                  <a:extLst>
                    <a:ext uri="{FF2B5EF4-FFF2-40B4-BE49-F238E27FC236}">
                      <a16:creationId xmlns:a16="http://schemas.microsoft.com/office/drawing/2014/main" id="{774BEA26-E7EE-424B-9D72-DF4DAF5FBEC5}"/>
                    </a:ext>
                  </a:extLst>
                </p:cNvPr>
                <p:cNvSpPr/>
                <p:nvPr/>
              </p:nvSpPr>
              <p:spPr>
                <a:xfrm>
                  <a:off x="5055613" y="4744588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9" name="Rectangle 338">
                  <a:extLst>
                    <a:ext uri="{FF2B5EF4-FFF2-40B4-BE49-F238E27FC236}">
                      <a16:creationId xmlns:a16="http://schemas.microsoft.com/office/drawing/2014/main" id="{72D5FF49-4C72-403F-917D-7DDE1C446A7F}"/>
                    </a:ext>
                  </a:extLst>
                </p:cNvPr>
                <p:cNvSpPr/>
                <p:nvPr/>
              </p:nvSpPr>
              <p:spPr>
                <a:xfrm>
                  <a:off x="5741413" y="4739445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0" name="Rectangle 339">
                  <a:extLst>
                    <a:ext uri="{FF2B5EF4-FFF2-40B4-BE49-F238E27FC236}">
                      <a16:creationId xmlns:a16="http://schemas.microsoft.com/office/drawing/2014/main" id="{7331A77B-226B-4EAD-A07C-E4923C18CB7B}"/>
                    </a:ext>
                  </a:extLst>
                </p:cNvPr>
                <p:cNvSpPr/>
                <p:nvPr/>
              </p:nvSpPr>
              <p:spPr>
                <a:xfrm>
                  <a:off x="6427213" y="4739444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1" name="Rectangle 340">
                  <a:extLst>
                    <a:ext uri="{FF2B5EF4-FFF2-40B4-BE49-F238E27FC236}">
                      <a16:creationId xmlns:a16="http://schemas.microsoft.com/office/drawing/2014/main" id="{9A42DBA6-0F40-40CC-B287-FF3DB5A8549A}"/>
                    </a:ext>
                  </a:extLst>
                </p:cNvPr>
                <p:cNvSpPr/>
                <p:nvPr/>
              </p:nvSpPr>
              <p:spPr>
                <a:xfrm>
                  <a:off x="7113013" y="4739443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2" name="TextBox 341">
                  <a:extLst>
                    <a:ext uri="{FF2B5EF4-FFF2-40B4-BE49-F238E27FC236}">
                      <a16:creationId xmlns:a16="http://schemas.microsoft.com/office/drawing/2014/main" id="{B8099989-9226-417D-886D-EC8EF11B83F1}"/>
                    </a:ext>
                  </a:extLst>
                </p:cNvPr>
                <p:cNvSpPr txBox="1"/>
                <p:nvPr/>
              </p:nvSpPr>
              <p:spPr>
                <a:xfrm>
                  <a:off x="7692630" y="5122377"/>
                  <a:ext cx="392406" cy="3715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+mn-cs"/>
                    </a:rPr>
                    <a:t>..</a:t>
                  </a:r>
                </a:p>
              </p:txBody>
            </p:sp>
            <p:sp>
              <p:nvSpPr>
                <p:cNvPr id="343" name="TextBox 342">
                  <a:extLst>
                    <a:ext uri="{FF2B5EF4-FFF2-40B4-BE49-F238E27FC236}">
                      <a16:creationId xmlns:a16="http://schemas.microsoft.com/office/drawing/2014/main" id="{0DBF44E0-7498-43E0-87F9-2B346F4FBADB}"/>
                    </a:ext>
                  </a:extLst>
                </p:cNvPr>
                <p:cNvSpPr txBox="1"/>
                <p:nvPr/>
              </p:nvSpPr>
              <p:spPr>
                <a:xfrm>
                  <a:off x="7687257" y="4705403"/>
                  <a:ext cx="392406" cy="3715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+mn-cs"/>
                    </a:rPr>
                    <a:t>..</a:t>
                  </a:r>
                </a:p>
              </p:txBody>
            </p:sp>
            <p:sp>
              <p:nvSpPr>
                <p:cNvPr id="344" name="Rectangle 343">
                  <a:extLst>
                    <a:ext uri="{FF2B5EF4-FFF2-40B4-BE49-F238E27FC236}">
                      <a16:creationId xmlns:a16="http://schemas.microsoft.com/office/drawing/2014/main" id="{61ACD239-3768-4935-B38F-386BADBF457E}"/>
                    </a:ext>
                  </a:extLst>
                </p:cNvPr>
                <p:cNvSpPr/>
                <p:nvPr/>
              </p:nvSpPr>
              <p:spPr>
                <a:xfrm>
                  <a:off x="3984745" y="4311773"/>
                  <a:ext cx="678248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5" name="Rectangle 344">
                  <a:extLst>
                    <a:ext uri="{FF2B5EF4-FFF2-40B4-BE49-F238E27FC236}">
                      <a16:creationId xmlns:a16="http://schemas.microsoft.com/office/drawing/2014/main" id="{4E30642A-18D8-4F83-A0BC-712256C7E247}"/>
                    </a:ext>
                  </a:extLst>
                </p:cNvPr>
                <p:cNvSpPr/>
                <p:nvPr/>
              </p:nvSpPr>
              <p:spPr>
                <a:xfrm>
                  <a:off x="5348793" y="4311773"/>
                  <a:ext cx="678248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6" name="Rectangle 345">
                  <a:extLst>
                    <a:ext uri="{FF2B5EF4-FFF2-40B4-BE49-F238E27FC236}">
                      <a16:creationId xmlns:a16="http://schemas.microsoft.com/office/drawing/2014/main" id="{4DCF85F4-3D07-4EE9-944F-408436F94886}"/>
                    </a:ext>
                  </a:extLst>
                </p:cNvPr>
                <p:cNvSpPr/>
                <p:nvPr/>
              </p:nvSpPr>
              <p:spPr>
                <a:xfrm>
                  <a:off x="6712841" y="4307670"/>
                  <a:ext cx="678248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7" name="Rectangle 346">
                  <a:extLst>
                    <a:ext uri="{FF2B5EF4-FFF2-40B4-BE49-F238E27FC236}">
                      <a16:creationId xmlns:a16="http://schemas.microsoft.com/office/drawing/2014/main" id="{CA2DA889-44DA-4B6F-807E-BA069BAD30C0}"/>
                    </a:ext>
                  </a:extLst>
                </p:cNvPr>
                <p:cNvSpPr/>
                <p:nvPr/>
              </p:nvSpPr>
              <p:spPr>
                <a:xfrm>
                  <a:off x="4550460" y="3925353"/>
                  <a:ext cx="910539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8" name="Rectangle 347">
                  <a:extLst>
                    <a:ext uri="{FF2B5EF4-FFF2-40B4-BE49-F238E27FC236}">
                      <a16:creationId xmlns:a16="http://schemas.microsoft.com/office/drawing/2014/main" id="{EEB2D9D7-5345-4A79-BA9F-6BE5D11682A0}"/>
                    </a:ext>
                  </a:extLst>
                </p:cNvPr>
                <p:cNvSpPr/>
                <p:nvPr/>
              </p:nvSpPr>
              <p:spPr>
                <a:xfrm>
                  <a:off x="3977195" y="3428041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Root Hash: 0x3ed4…</a:t>
                  </a:r>
                </a:p>
              </p:txBody>
            </p:sp>
            <p:cxnSp>
              <p:nvCxnSpPr>
                <p:cNvPr id="349" name="Straight Arrow Connector 348">
                  <a:extLst>
                    <a:ext uri="{FF2B5EF4-FFF2-40B4-BE49-F238E27FC236}">
                      <a16:creationId xmlns:a16="http://schemas.microsoft.com/office/drawing/2014/main" id="{2ABEDF55-B681-4A0C-AEE3-9B47589DDB43}"/>
                    </a:ext>
                  </a:extLst>
                </p:cNvPr>
                <p:cNvCxnSpPr>
                  <a:cxnSpLocks/>
                  <a:stCxn id="371" idx="0"/>
                  <a:endCxn id="336" idx="2"/>
                </p:cNvCxnSpPr>
                <p:nvPr/>
              </p:nvCxnSpPr>
              <p:spPr>
                <a:xfrm flipV="1">
                  <a:off x="3977194" y="5018637"/>
                  <a:ext cx="0" cy="15138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0" name="Straight Arrow Connector 349">
                  <a:extLst>
                    <a:ext uri="{FF2B5EF4-FFF2-40B4-BE49-F238E27FC236}">
                      <a16:creationId xmlns:a16="http://schemas.microsoft.com/office/drawing/2014/main" id="{789DE619-A25B-4991-9E3D-87CC77C41606}"/>
                    </a:ext>
                  </a:extLst>
                </p:cNvPr>
                <p:cNvCxnSpPr>
                  <a:cxnSpLocks/>
                  <a:stCxn id="331" idx="0"/>
                  <a:endCxn id="337" idx="2"/>
                </p:cNvCxnSpPr>
                <p:nvPr/>
              </p:nvCxnSpPr>
              <p:spPr>
                <a:xfrm flipV="1">
                  <a:off x="4662994" y="5018636"/>
                  <a:ext cx="0" cy="15138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1" name="Straight Arrow Connector 350">
                  <a:extLst>
                    <a:ext uri="{FF2B5EF4-FFF2-40B4-BE49-F238E27FC236}">
                      <a16:creationId xmlns:a16="http://schemas.microsoft.com/office/drawing/2014/main" id="{028F4364-EE2C-4A7C-B926-E379BAE6477F}"/>
                    </a:ext>
                  </a:extLst>
                </p:cNvPr>
                <p:cNvCxnSpPr>
                  <a:cxnSpLocks/>
                  <a:stCxn id="332" idx="0"/>
                  <a:endCxn id="338" idx="2"/>
                </p:cNvCxnSpPr>
                <p:nvPr/>
              </p:nvCxnSpPr>
              <p:spPr>
                <a:xfrm flipV="1">
                  <a:off x="5348794" y="5018635"/>
                  <a:ext cx="0" cy="15138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2" name="Straight Arrow Connector 351">
                  <a:extLst>
                    <a:ext uri="{FF2B5EF4-FFF2-40B4-BE49-F238E27FC236}">
                      <a16:creationId xmlns:a16="http://schemas.microsoft.com/office/drawing/2014/main" id="{B6BACDC5-D53F-464A-A61B-1DF112FC33B8}"/>
                    </a:ext>
                  </a:extLst>
                </p:cNvPr>
                <p:cNvCxnSpPr>
                  <a:cxnSpLocks/>
                  <a:stCxn id="333" idx="0"/>
                  <a:endCxn id="339" idx="2"/>
                </p:cNvCxnSpPr>
                <p:nvPr/>
              </p:nvCxnSpPr>
              <p:spPr>
                <a:xfrm flipV="1">
                  <a:off x="6034594" y="5013492"/>
                  <a:ext cx="0" cy="156528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3" name="Straight Arrow Connector 352">
                  <a:extLst>
                    <a:ext uri="{FF2B5EF4-FFF2-40B4-BE49-F238E27FC236}">
                      <a16:creationId xmlns:a16="http://schemas.microsoft.com/office/drawing/2014/main" id="{6A79B803-7EBC-45FE-93B3-D6D61C9E80DD}"/>
                    </a:ext>
                  </a:extLst>
                </p:cNvPr>
                <p:cNvCxnSpPr>
                  <a:cxnSpLocks/>
                  <a:stCxn id="334" idx="0"/>
                  <a:endCxn id="340" idx="2"/>
                </p:cNvCxnSpPr>
                <p:nvPr/>
              </p:nvCxnSpPr>
              <p:spPr>
                <a:xfrm flipV="1">
                  <a:off x="6720394" y="5013491"/>
                  <a:ext cx="0" cy="15652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4" name="Straight Arrow Connector 353">
                  <a:extLst>
                    <a:ext uri="{FF2B5EF4-FFF2-40B4-BE49-F238E27FC236}">
                      <a16:creationId xmlns:a16="http://schemas.microsoft.com/office/drawing/2014/main" id="{13D5556E-DC37-4415-989A-516539996591}"/>
                    </a:ext>
                  </a:extLst>
                </p:cNvPr>
                <p:cNvCxnSpPr>
                  <a:cxnSpLocks/>
                  <a:stCxn id="335" idx="0"/>
                  <a:endCxn id="341" idx="2"/>
                </p:cNvCxnSpPr>
                <p:nvPr/>
              </p:nvCxnSpPr>
              <p:spPr>
                <a:xfrm flipV="1">
                  <a:off x="7406194" y="5013490"/>
                  <a:ext cx="0" cy="15653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5" name="Straight Arrow Connector 354">
                  <a:extLst>
                    <a:ext uri="{FF2B5EF4-FFF2-40B4-BE49-F238E27FC236}">
                      <a16:creationId xmlns:a16="http://schemas.microsoft.com/office/drawing/2014/main" id="{EB885C6F-4DC7-4C0A-A51D-FAEBFA058A20}"/>
                    </a:ext>
                  </a:extLst>
                </p:cNvPr>
                <p:cNvCxnSpPr>
                  <a:cxnSpLocks/>
                  <a:stCxn id="336" idx="0"/>
                  <a:endCxn id="344" idx="2"/>
                </p:cNvCxnSpPr>
                <p:nvPr/>
              </p:nvCxnSpPr>
              <p:spPr>
                <a:xfrm flipV="1">
                  <a:off x="3977194" y="4585820"/>
                  <a:ext cx="346675" cy="15877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6" name="Straight Arrow Connector 355">
                  <a:extLst>
                    <a:ext uri="{FF2B5EF4-FFF2-40B4-BE49-F238E27FC236}">
                      <a16:creationId xmlns:a16="http://schemas.microsoft.com/office/drawing/2014/main" id="{300B8B07-E0F6-48F5-AD39-2950094BCC7F}"/>
                    </a:ext>
                  </a:extLst>
                </p:cNvPr>
                <p:cNvCxnSpPr>
                  <a:cxnSpLocks/>
                  <a:stCxn id="337" idx="0"/>
                  <a:endCxn id="344" idx="2"/>
                </p:cNvCxnSpPr>
                <p:nvPr/>
              </p:nvCxnSpPr>
              <p:spPr>
                <a:xfrm flipH="1" flipV="1">
                  <a:off x="4323869" y="4585820"/>
                  <a:ext cx="339125" cy="15876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7" name="Straight Arrow Connector 356">
                  <a:extLst>
                    <a:ext uri="{FF2B5EF4-FFF2-40B4-BE49-F238E27FC236}">
                      <a16:creationId xmlns:a16="http://schemas.microsoft.com/office/drawing/2014/main" id="{FA302A53-57EB-48D2-A676-7B232E06108D}"/>
                    </a:ext>
                  </a:extLst>
                </p:cNvPr>
                <p:cNvCxnSpPr>
                  <a:cxnSpLocks/>
                  <a:stCxn id="338" idx="0"/>
                  <a:endCxn id="345" idx="2"/>
                </p:cNvCxnSpPr>
                <p:nvPr/>
              </p:nvCxnSpPr>
              <p:spPr>
                <a:xfrm flipV="1">
                  <a:off x="5348794" y="4585820"/>
                  <a:ext cx="339123" cy="158768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8" name="Straight Arrow Connector 357">
                  <a:extLst>
                    <a:ext uri="{FF2B5EF4-FFF2-40B4-BE49-F238E27FC236}">
                      <a16:creationId xmlns:a16="http://schemas.microsoft.com/office/drawing/2014/main" id="{CE39C352-A685-4F94-A961-5E72E009EDFD}"/>
                    </a:ext>
                  </a:extLst>
                </p:cNvPr>
                <p:cNvCxnSpPr>
                  <a:cxnSpLocks/>
                  <a:stCxn id="339" idx="0"/>
                  <a:endCxn id="345" idx="2"/>
                </p:cNvCxnSpPr>
                <p:nvPr/>
              </p:nvCxnSpPr>
              <p:spPr>
                <a:xfrm flipH="1" flipV="1">
                  <a:off x="5687917" y="4585820"/>
                  <a:ext cx="346677" cy="15362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59" name="Straight Arrow Connector 358">
                  <a:extLst>
                    <a:ext uri="{FF2B5EF4-FFF2-40B4-BE49-F238E27FC236}">
                      <a16:creationId xmlns:a16="http://schemas.microsoft.com/office/drawing/2014/main" id="{938D2E66-9AD1-43B4-A907-AD92C1CB9B96}"/>
                    </a:ext>
                  </a:extLst>
                </p:cNvPr>
                <p:cNvCxnSpPr>
                  <a:cxnSpLocks/>
                  <a:stCxn id="340" idx="0"/>
                  <a:endCxn id="346" idx="2"/>
                </p:cNvCxnSpPr>
                <p:nvPr/>
              </p:nvCxnSpPr>
              <p:spPr>
                <a:xfrm flipV="1">
                  <a:off x="6720394" y="4581717"/>
                  <a:ext cx="331571" cy="157727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60" name="Straight Arrow Connector 359">
                  <a:extLst>
                    <a:ext uri="{FF2B5EF4-FFF2-40B4-BE49-F238E27FC236}">
                      <a16:creationId xmlns:a16="http://schemas.microsoft.com/office/drawing/2014/main" id="{320D1373-8136-4E71-9499-F189C9776DA4}"/>
                    </a:ext>
                  </a:extLst>
                </p:cNvPr>
                <p:cNvCxnSpPr>
                  <a:cxnSpLocks/>
                  <a:stCxn id="341" idx="0"/>
                  <a:endCxn id="346" idx="2"/>
                </p:cNvCxnSpPr>
                <p:nvPr/>
              </p:nvCxnSpPr>
              <p:spPr>
                <a:xfrm flipH="1" flipV="1">
                  <a:off x="7051965" y="4581717"/>
                  <a:ext cx="354229" cy="157726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61" name="Straight Arrow Connector 360">
                  <a:extLst>
                    <a:ext uri="{FF2B5EF4-FFF2-40B4-BE49-F238E27FC236}">
                      <a16:creationId xmlns:a16="http://schemas.microsoft.com/office/drawing/2014/main" id="{A4F4DF88-C646-4E1F-A032-B01538EC4352}"/>
                    </a:ext>
                  </a:extLst>
                </p:cNvPr>
                <p:cNvCxnSpPr>
                  <a:cxnSpLocks/>
                  <a:stCxn id="344" idx="0"/>
                  <a:endCxn id="347" idx="2"/>
                </p:cNvCxnSpPr>
                <p:nvPr/>
              </p:nvCxnSpPr>
              <p:spPr>
                <a:xfrm flipV="1">
                  <a:off x="4323869" y="4199400"/>
                  <a:ext cx="681861" cy="11237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62" name="Straight Arrow Connector 361">
                  <a:extLst>
                    <a:ext uri="{FF2B5EF4-FFF2-40B4-BE49-F238E27FC236}">
                      <a16:creationId xmlns:a16="http://schemas.microsoft.com/office/drawing/2014/main" id="{8662D011-7306-4BD0-8D1E-CC46334635C8}"/>
                    </a:ext>
                  </a:extLst>
                </p:cNvPr>
                <p:cNvCxnSpPr>
                  <a:cxnSpLocks/>
                  <a:stCxn id="345" idx="0"/>
                  <a:endCxn id="347" idx="2"/>
                </p:cNvCxnSpPr>
                <p:nvPr/>
              </p:nvCxnSpPr>
              <p:spPr>
                <a:xfrm flipH="1" flipV="1">
                  <a:off x="5005730" y="4199400"/>
                  <a:ext cx="682187" cy="11237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63" name="Straight Arrow Connector 362">
                  <a:extLst>
                    <a:ext uri="{FF2B5EF4-FFF2-40B4-BE49-F238E27FC236}">
                      <a16:creationId xmlns:a16="http://schemas.microsoft.com/office/drawing/2014/main" id="{DA3FB235-055C-4CDC-89AC-C20EB7C1D8FD}"/>
                    </a:ext>
                  </a:extLst>
                </p:cNvPr>
                <p:cNvCxnSpPr>
                  <a:cxnSpLocks/>
                  <a:stCxn id="346" idx="0"/>
                  <a:endCxn id="348" idx="2"/>
                </p:cNvCxnSpPr>
                <p:nvPr/>
              </p:nvCxnSpPr>
              <p:spPr>
                <a:xfrm flipH="1" flipV="1">
                  <a:off x="5691695" y="3702088"/>
                  <a:ext cx="1360270" cy="605582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64" name="Straight Arrow Connector 363">
                  <a:extLst>
                    <a:ext uri="{FF2B5EF4-FFF2-40B4-BE49-F238E27FC236}">
                      <a16:creationId xmlns:a16="http://schemas.microsoft.com/office/drawing/2014/main" id="{C25E2925-14EF-4054-97E1-C53A6D39D8DE}"/>
                    </a:ext>
                  </a:extLst>
                </p:cNvPr>
                <p:cNvCxnSpPr>
                  <a:cxnSpLocks/>
                  <a:stCxn id="347" idx="0"/>
                  <a:endCxn id="348" idx="2"/>
                </p:cNvCxnSpPr>
                <p:nvPr/>
              </p:nvCxnSpPr>
              <p:spPr>
                <a:xfrm flipV="1">
                  <a:off x="5005730" y="3702088"/>
                  <a:ext cx="685965" cy="22326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365" name="Rectangle 364">
                  <a:extLst>
                    <a:ext uri="{FF2B5EF4-FFF2-40B4-BE49-F238E27FC236}">
                      <a16:creationId xmlns:a16="http://schemas.microsoft.com/office/drawing/2014/main" id="{C6BA4902-3206-489D-8726-9A786EED5683}"/>
                    </a:ext>
                  </a:extLst>
                </p:cNvPr>
                <p:cNvSpPr/>
                <p:nvPr/>
              </p:nvSpPr>
              <p:spPr>
                <a:xfrm>
                  <a:off x="3973417" y="2181526"/>
                  <a:ext cx="3429000" cy="274047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PrevBlock</a:t>
                  </a:r>
                  <a:r>
                    <a:rPr kumimoji="0" lang="en-US" sz="1200" b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 Hash: 0x200d3…</a:t>
                  </a:r>
                </a:p>
              </p:txBody>
            </p:sp>
            <p:sp>
              <p:nvSpPr>
                <p:cNvPr id="366" name="Rectangle 365">
                  <a:extLst>
                    <a:ext uri="{FF2B5EF4-FFF2-40B4-BE49-F238E27FC236}">
                      <a16:creationId xmlns:a16="http://schemas.microsoft.com/office/drawing/2014/main" id="{C87EC2ED-D6B9-4BFB-87F5-8D1A6862BBED}"/>
                    </a:ext>
                  </a:extLst>
                </p:cNvPr>
                <p:cNvSpPr/>
                <p:nvPr/>
              </p:nvSpPr>
              <p:spPr>
                <a:xfrm>
                  <a:off x="3975423" y="2496432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7" name="Rectangle 366">
                  <a:extLst>
                    <a:ext uri="{FF2B5EF4-FFF2-40B4-BE49-F238E27FC236}">
                      <a16:creationId xmlns:a16="http://schemas.microsoft.com/office/drawing/2014/main" id="{9FD23455-D747-4394-8E1D-49CB76D6E723}"/>
                    </a:ext>
                  </a:extLst>
                </p:cNvPr>
                <p:cNvSpPr/>
                <p:nvPr/>
              </p:nvSpPr>
              <p:spPr>
                <a:xfrm>
                  <a:off x="3973417" y="2807690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8" name="Rectangle 367">
                  <a:extLst>
                    <a:ext uri="{FF2B5EF4-FFF2-40B4-BE49-F238E27FC236}">
                      <a16:creationId xmlns:a16="http://schemas.microsoft.com/office/drawing/2014/main" id="{BB5D51F7-7DB2-43D7-AB00-47618AD91C3A}"/>
                    </a:ext>
                  </a:extLst>
                </p:cNvPr>
                <p:cNvSpPr/>
                <p:nvPr/>
              </p:nvSpPr>
              <p:spPr>
                <a:xfrm>
                  <a:off x="3973417" y="3116401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9" name="Rectangle 368">
                  <a:extLst>
                    <a:ext uri="{FF2B5EF4-FFF2-40B4-BE49-F238E27FC236}">
                      <a16:creationId xmlns:a16="http://schemas.microsoft.com/office/drawing/2014/main" id="{5C51826B-7E98-45FA-9FCC-D042BBC9ACC9}"/>
                    </a:ext>
                  </a:extLst>
                </p:cNvPr>
                <p:cNvSpPr/>
                <p:nvPr/>
              </p:nvSpPr>
              <p:spPr>
                <a:xfrm>
                  <a:off x="3973417" y="1876463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85" name="Group 284">
                <a:extLst>
                  <a:ext uri="{FF2B5EF4-FFF2-40B4-BE49-F238E27FC236}">
                    <a16:creationId xmlns:a16="http://schemas.microsoft.com/office/drawing/2014/main" id="{E1AD19F0-4962-4CB1-8495-FBD03B7A54E4}"/>
                  </a:ext>
                </a:extLst>
              </p:cNvPr>
              <p:cNvGrpSpPr/>
              <p:nvPr/>
            </p:nvGrpSpPr>
            <p:grpSpPr>
              <a:xfrm>
                <a:off x="8775629" y="1682305"/>
                <a:ext cx="4433274" cy="4555066"/>
                <a:chOff x="3651762" y="1473201"/>
                <a:chExt cx="4433274" cy="4555066"/>
              </a:xfrm>
            </p:grpSpPr>
            <p:grpSp>
              <p:nvGrpSpPr>
                <p:cNvPr id="286" name="Group 285">
                  <a:extLst>
                    <a:ext uri="{FF2B5EF4-FFF2-40B4-BE49-F238E27FC236}">
                      <a16:creationId xmlns:a16="http://schemas.microsoft.com/office/drawing/2014/main" id="{40F0C9C7-2A92-46AD-A25E-B670F09185D0}"/>
                    </a:ext>
                  </a:extLst>
                </p:cNvPr>
                <p:cNvGrpSpPr/>
                <p:nvPr/>
              </p:nvGrpSpPr>
              <p:grpSpPr>
                <a:xfrm>
                  <a:off x="3651763" y="5131008"/>
                  <a:ext cx="4311534" cy="897259"/>
                  <a:chOff x="3888829" y="4343608"/>
                  <a:chExt cx="4311534" cy="897259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52B5280A-FEAA-4AA2-8DC2-4CDE60F31BAD}"/>
                      </a:ext>
                    </a:extLst>
                  </p:cNvPr>
                  <p:cNvSpPr/>
                  <p:nvPr/>
                </p:nvSpPr>
                <p:spPr>
                  <a:xfrm>
                    <a:off x="3888829" y="4343608"/>
                    <a:ext cx="4311534" cy="897259"/>
                  </a:xfrm>
                  <a:prstGeom prst="rect">
                    <a:avLst/>
                  </a:prstGeom>
                  <a:solidFill>
                    <a:srgbClr val="70AD47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b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anose="02020603050405020304" pitchFamily="18" charset="0"/>
                      </a:rPr>
                      <a:t>Block 5 Body</a:t>
                    </a: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1B406F02-92E6-48BF-B75A-C9BA2CA5C941}"/>
                      </a:ext>
                    </a:extLst>
                  </p:cNvPr>
                  <p:cNvSpPr/>
                  <p:nvPr/>
                </p:nvSpPr>
                <p:spPr>
                  <a:xfrm>
                    <a:off x="3921079" y="4382620"/>
                    <a:ext cx="586361" cy="274047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anose="02020603050405020304" pitchFamily="18" charset="0"/>
                      </a:rPr>
                      <a:t>Tx</a:t>
                    </a:r>
                    <a:endPara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87" name="Rectangle 286">
                  <a:extLst>
                    <a:ext uri="{FF2B5EF4-FFF2-40B4-BE49-F238E27FC236}">
                      <a16:creationId xmlns:a16="http://schemas.microsoft.com/office/drawing/2014/main" id="{ACBFC2E8-8237-4D3D-B436-64FC54396BD5}"/>
                    </a:ext>
                  </a:extLst>
                </p:cNvPr>
                <p:cNvSpPr/>
                <p:nvPr/>
              </p:nvSpPr>
              <p:spPr>
                <a:xfrm>
                  <a:off x="3651762" y="1473201"/>
                  <a:ext cx="4311534" cy="233978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t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Block 5 Header</a:t>
                  </a:r>
                </a:p>
              </p:txBody>
            </p:sp>
            <p:sp>
              <p:nvSpPr>
                <p:cNvPr id="288" name="Rectangle 287">
                  <a:extLst>
                    <a:ext uri="{FF2B5EF4-FFF2-40B4-BE49-F238E27FC236}">
                      <a16:creationId xmlns:a16="http://schemas.microsoft.com/office/drawing/2014/main" id="{27AA1473-B3BE-427C-8FD7-625991EFEF84}"/>
                    </a:ext>
                  </a:extLst>
                </p:cNvPr>
                <p:cNvSpPr/>
                <p:nvPr/>
              </p:nvSpPr>
              <p:spPr>
                <a:xfrm>
                  <a:off x="43698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9" name="Rectangle 288">
                  <a:extLst>
                    <a:ext uri="{FF2B5EF4-FFF2-40B4-BE49-F238E27FC236}">
                      <a16:creationId xmlns:a16="http://schemas.microsoft.com/office/drawing/2014/main" id="{DA1AF1AE-CB81-43EB-AD63-25FE788749E0}"/>
                    </a:ext>
                  </a:extLst>
                </p:cNvPr>
                <p:cNvSpPr/>
                <p:nvPr/>
              </p:nvSpPr>
              <p:spPr>
                <a:xfrm>
                  <a:off x="50556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0" name="Rectangle 289">
                  <a:extLst>
                    <a:ext uri="{FF2B5EF4-FFF2-40B4-BE49-F238E27FC236}">
                      <a16:creationId xmlns:a16="http://schemas.microsoft.com/office/drawing/2014/main" id="{528353C8-1549-42CF-96D9-8912BC9CFA6E}"/>
                    </a:ext>
                  </a:extLst>
                </p:cNvPr>
                <p:cNvSpPr/>
                <p:nvPr/>
              </p:nvSpPr>
              <p:spPr>
                <a:xfrm>
                  <a:off x="57414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1" name="Rectangle 290">
                  <a:extLst>
                    <a:ext uri="{FF2B5EF4-FFF2-40B4-BE49-F238E27FC236}">
                      <a16:creationId xmlns:a16="http://schemas.microsoft.com/office/drawing/2014/main" id="{987383DB-E129-474C-941A-5CBA362D3063}"/>
                    </a:ext>
                  </a:extLst>
                </p:cNvPr>
                <p:cNvSpPr/>
                <p:nvPr/>
              </p:nvSpPr>
              <p:spPr>
                <a:xfrm>
                  <a:off x="64272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2" name="Rectangle 291">
                  <a:extLst>
                    <a:ext uri="{FF2B5EF4-FFF2-40B4-BE49-F238E27FC236}">
                      <a16:creationId xmlns:a16="http://schemas.microsoft.com/office/drawing/2014/main" id="{10884F58-5988-4353-8FD2-BE0CD37FEB6C}"/>
                    </a:ext>
                  </a:extLst>
                </p:cNvPr>
                <p:cNvSpPr/>
                <p:nvPr/>
              </p:nvSpPr>
              <p:spPr>
                <a:xfrm>
                  <a:off x="7113013" y="517002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Tx</a:t>
                  </a:r>
                  <a:endParaRPr kumimoji="0" lang="en-US" sz="18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3" name="Rectangle 292">
                  <a:extLst>
                    <a:ext uri="{FF2B5EF4-FFF2-40B4-BE49-F238E27FC236}">
                      <a16:creationId xmlns:a16="http://schemas.microsoft.com/office/drawing/2014/main" id="{70B6ADAC-C077-45CF-AB30-73B731CCE63C}"/>
                    </a:ext>
                  </a:extLst>
                </p:cNvPr>
                <p:cNvSpPr/>
                <p:nvPr/>
              </p:nvSpPr>
              <p:spPr>
                <a:xfrm>
                  <a:off x="3684013" y="4744590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4" name="Rectangle 293">
                  <a:extLst>
                    <a:ext uri="{FF2B5EF4-FFF2-40B4-BE49-F238E27FC236}">
                      <a16:creationId xmlns:a16="http://schemas.microsoft.com/office/drawing/2014/main" id="{2BDA26D2-FDC8-44E6-AB7E-BF7A6F0ACBD7}"/>
                    </a:ext>
                  </a:extLst>
                </p:cNvPr>
                <p:cNvSpPr/>
                <p:nvPr/>
              </p:nvSpPr>
              <p:spPr>
                <a:xfrm>
                  <a:off x="4369813" y="4744589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5" name="Rectangle 294">
                  <a:extLst>
                    <a:ext uri="{FF2B5EF4-FFF2-40B4-BE49-F238E27FC236}">
                      <a16:creationId xmlns:a16="http://schemas.microsoft.com/office/drawing/2014/main" id="{12373430-AEAA-427C-A396-328527E2E497}"/>
                    </a:ext>
                  </a:extLst>
                </p:cNvPr>
                <p:cNvSpPr/>
                <p:nvPr/>
              </p:nvSpPr>
              <p:spPr>
                <a:xfrm>
                  <a:off x="5055613" y="4744588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6" name="Rectangle 295">
                  <a:extLst>
                    <a:ext uri="{FF2B5EF4-FFF2-40B4-BE49-F238E27FC236}">
                      <a16:creationId xmlns:a16="http://schemas.microsoft.com/office/drawing/2014/main" id="{FCB3C556-C938-415A-B781-2A2A3A52FBD4}"/>
                    </a:ext>
                  </a:extLst>
                </p:cNvPr>
                <p:cNvSpPr/>
                <p:nvPr/>
              </p:nvSpPr>
              <p:spPr>
                <a:xfrm>
                  <a:off x="5741413" y="4739445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7" name="Rectangle 296">
                  <a:extLst>
                    <a:ext uri="{FF2B5EF4-FFF2-40B4-BE49-F238E27FC236}">
                      <a16:creationId xmlns:a16="http://schemas.microsoft.com/office/drawing/2014/main" id="{07C2D277-B669-4F4C-A8D1-E6083637869D}"/>
                    </a:ext>
                  </a:extLst>
                </p:cNvPr>
                <p:cNvSpPr/>
                <p:nvPr/>
              </p:nvSpPr>
              <p:spPr>
                <a:xfrm>
                  <a:off x="6427213" y="4739444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A5E7E585-A6FC-4C4E-A96A-A6C5B2B0B894}"/>
                    </a:ext>
                  </a:extLst>
                </p:cNvPr>
                <p:cNvSpPr/>
                <p:nvPr/>
              </p:nvSpPr>
              <p:spPr>
                <a:xfrm>
                  <a:off x="7113013" y="4739443"/>
                  <a:ext cx="586361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9" name="TextBox 298">
                  <a:extLst>
                    <a:ext uri="{FF2B5EF4-FFF2-40B4-BE49-F238E27FC236}">
                      <a16:creationId xmlns:a16="http://schemas.microsoft.com/office/drawing/2014/main" id="{50B2978B-D9FA-4997-B92A-E1CB741161CF}"/>
                    </a:ext>
                  </a:extLst>
                </p:cNvPr>
                <p:cNvSpPr txBox="1"/>
                <p:nvPr/>
              </p:nvSpPr>
              <p:spPr>
                <a:xfrm>
                  <a:off x="7692630" y="5122377"/>
                  <a:ext cx="392406" cy="3715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+mn-cs"/>
                    </a:rPr>
                    <a:t>..</a:t>
                  </a:r>
                </a:p>
              </p:txBody>
            </p:sp>
            <p:sp>
              <p:nvSpPr>
                <p:cNvPr id="300" name="TextBox 299">
                  <a:extLst>
                    <a:ext uri="{FF2B5EF4-FFF2-40B4-BE49-F238E27FC236}">
                      <a16:creationId xmlns:a16="http://schemas.microsoft.com/office/drawing/2014/main" id="{9F955DE6-F741-421B-B0F6-259EB18EAB29}"/>
                    </a:ext>
                  </a:extLst>
                </p:cNvPr>
                <p:cNvSpPr txBox="1"/>
                <p:nvPr/>
              </p:nvSpPr>
              <p:spPr>
                <a:xfrm>
                  <a:off x="7687257" y="4705403"/>
                  <a:ext cx="392406" cy="3715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+mn-cs"/>
                    </a:rPr>
                    <a:t>..</a:t>
                  </a:r>
                </a:p>
              </p:txBody>
            </p:sp>
            <p:sp>
              <p:nvSpPr>
                <p:cNvPr id="301" name="Rectangle 300">
                  <a:extLst>
                    <a:ext uri="{FF2B5EF4-FFF2-40B4-BE49-F238E27FC236}">
                      <a16:creationId xmlns:a16="http://schemas.microsoft.com/office/drawing/2014/main" id="{47965D7D-F4A4-4DEA-996B-C8AF177CDC3F}"/>
                    </a:ext>
                  </a:extLst>
                </p:cNvPr>
                <p:cNvSpPr/>
                <p:nvPr/>
              </p:nvSpPr>
              <p:spPr>
                <a:xfrm>
                  <a:off x="3984745" y="4311773"/>
                  <a:ext cx="678248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2" name="Rectangle 301">
                  <a:extLst>
                    <a:ext uri="{FF2B5EF4-FFF2-40B4-BE49-F238E27FC236}">
                      <a16:creationId xmlns:a16="http://schemas.microsoft.com/office/drawing/2014/main" id="{6F9A0D33-0206-40FE-B37D-7154BA0D524E}"/>
                    </a:ext>
                  </a:extLst>
                </p:cNvPr>
                <p:cNvSpPr/>
                <p:nvPr/>
              </p:nvSpPr>
              <p:spPr>
                <a:xfrm>
                  <a:off x="5348793" y="4311773"/>
                  <a:ext cx="678248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3" name="Rectangle 302">
                  <a:extLst>
                    <a:ext uri="{FF2B5EF4-FFF2-40B4-BE49-F238E27FC236}">
                      <a16:creationId xmlns:a16="http://schemas.microsoft.com/office/drawing/2014/main" id="{63439CBD-385B-4B64-AD61-B79744BB671C}"/>
                    </a:ext>
                  </a:extLst>
                </p:cNvPr>
                <p:cNvSpPr/>
                <p:nvPr/>
              </p:nvSpPr>
              <p:spPr>
                <a:xfrm>
                  <a:off x="6712841" y="4307670"/>
                  <a:ext cx="678248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4" name="Rectangle 303">
                  <a:extLst>
                    <a:ext uri="{FF2B5EF4-FFF2-40B4-BE49-F238E27FC236}">
                      <a16:creationId xmlns:a16="http://schemas.microsoft.com/office/drawing/2014/main" id="{81BAEAA8-7F4C-4B77-8A4B-75A11C283B44}"/>
                    </a:ext>
                  </a:extLst>
                </p:cNvPr>
                <p:cNvSpPr/>
                <p:nvPr/>
              </p:nvSpPr>
              <p:spPr>
                <a:xfrm>
                  <a:off x="4550460" y="3925353"/>
                  <a:ext cx="910539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5" name="Rectangle 304">
                  <a:extLst>
                    <a:ext uri="{FF2B5EF4-FFF2-40B4-BE49-F238E27FC236}">
                      <a16:creationId xmlns:a16="http://schemas.microsoft.com/office/drawing/2014/main" id="{22A8A73B-4D88-41EB-9499-0E42B5C5029F}"/>
                    </a:ext>
                  </a:extLst>
                </p:cNvPr>
                <p:cNvSpPr/>
                <p:nvPr/>
              </p:nvSpPr>
              <p:spPr>
                <a:xfrm>
                  <a:off x="3977195" y="3428041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Root Hash: 0x5f3d…</a:t>
                  </a:r>
                </a:p>
              </p:txBody>
            </p:sp>
            <p:cxnSp>
              <p:nvCxnSpPr>
                <p:cNvPr id="306" name="Straight Arrow Connector 305">
                  <a:extLst>
                    <a:ext uri="{FF2B5EF4-FFF2-40B4-BE49-F238E27FC236}">
                      <a16:creationId xmlns:a16="http://schemas.microsoft.com/office/drawing/2014/main" id="{3ED99272-B60C-4AF9-B317-12D3B00F8851}"/>
                    </a:ext>
                  </a:extLst>
                </p:cNvPr>
                <p:cNvCxnSpPr>
                  <a:cxnSpLocks/>
                  <a:stCxn id="328" idx="0"/>
                  <a:endCxn id="293" idx="2"/>
                </p:cNvCxnSpPr>
                <p:nvPr/>
              </p:nvCxnSpPr>
              <p:spPr>
                <a:xfrm flipV="1">
                  <a:off x="3977194" y="5018637"/>
                  <a:ext cx="0" cy="15138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07" name="Straight Arrow Connector 306">
                  <a:extLst>
                    <a:ext uri="{FF2B5EF4-FFF2-40B4-BE49-F238E27FC236}">
                      <a16:creationId xmlns:a16="http://schemas.microsoft.com/office/drawing/2014/main" id="{41EA574F-831E-4413-9BDC-258EBB0A6B93}"/>
                    </a:ext>
                  </a:extLst>
                </p:cNvPr>
                <p:cNvCxnSpPr>
                  <a:cxnSpLocks/>
                  <a:stCxn id="288" idx="0"/>
                  <a:endCxn id="294" idx="2"/>
                </p:cNvCxnSpPr>
                <p:nvPr/>
              </p:nvCxnSpPr>
              <p:spPr>
                <a:xfrm flipV="1">
                  <a:off x="4662994" y="5018636"/>
                  <a:ext cx="0" cy="15138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08" name="Straight Arrow Connector 307">
                  <a:extLst>
                    <a:ext uri="{FF2B5EF4-FFF2-40B4-BE49-F238E27FC236}">
                      <a16:creationId xmlns:a16="http://schemas.microsoft.com/office/drawing/2014/main" id="{B6DCA932-2023-46CB-92A0-0DAC90662A51}"/>
                    </a:ext>
                  </a:extLst>
                </p:cNvPr>
                <p:cNvCxnSpPr>
                  <a:cxnSpLocks/>
                  <a:stCxn id="289" idx="0"/>
                  <a:endCxn id="295" idx="2"/>
                </p:cNvCxnSpPr>
                <p:nvPr/>
              </p:nvCxnSpPr>
              <p:spPr>
                <a:xfrm flipV="1">
                  <a:off x="5348794" y="5018635"/>
                  <a:ext cx="0" cy="15138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09" name="Straight Arrow Connector 308">
                  <a:extLst>
                    <a:ext uri="{FF2B5EF4-FFF2-40B4-BE49-F238E27FC236}">
                      <a16:creationId xmlns:a16="http://schemas.microsoft.com/office/drawing/2014/main" id="{FEB08EC2-624E-423C-A425-14FF449D2E88}"/>
                    </a:ext>
                  </a:extLst>
                </p:cNvPr>
                <p:cNvCxnSpPr>
                  <a:cxnSpLocks/>
                  <a:stCxn id="290" idx="0"/>
                  <a:endCxn id="296" idx="2"/>
                </p:cNvCxnSpPr>
                <p:nvPr/>
              </p:nvCxnSpPr>
              <p:spPr>
                <a:xfrm flipV="1">
                  <a:off x="6034594" y="5013492"/>
                  <a:ext cx="0" cy="156528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0" name="Straight Arrow Connector 309">
                  <a:extLst>
                    <a:ext uri="{FF2B5EF4-FFF2-40B4-BE49-F238E27FC236}">
                      <a16:creationId xmlns:a16="http://schemas.microsoft.com/office/drawing/2014/main" id="{106C2F74-5BD6-49F4-B4D3-8EE0AE8F88DE}"/>
                    </a:ext>
                  </a:extLst>
                </p:cNvPr>
                <p:cNvCxnSpPr>
                  <a:cxnSpLocks/>
                  <a:stCxn id="291" idx="0"/>
                  <a:endCxn id="297" idx="2"/>
                </p:cNvCxnSpPr>
                <p:nvPr/>
              </p:nvCxnSpPr>
              <p:spPr>
                <a:xfrm flipV="1">
                  <a:off x="6720394" y="5013491"/>
                  <a:ext cx="0" cy="15652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1" name="Straight Arrow Connector 310">
                  <a:extLst>
                    <a:ext uri="{FF2B5EF4-FFF2-40B4-BE49-F238E27FC236}">
                      <a16:creationId xmlns:a16="http://schemas.microsoft.com/office/drawing/2014/main" id="{A1582F78-B9EF-487C-BE4F-DBD4D6D992D5}"/>
                    </a:ext>
                  </a:extLst>
                </p:cNvPr>
                <p:cNvCxnSpPr>
                  <a:cxnSpLocks/>
                  <a:stCxn id="292" idx="0"/>
                  <a:endCxn id="298" idx="2"/>
                </p:cNvCxnSpPr>
                <p:nvPr/>
              </p:nvCxnSpPr>
              <p:spPr>
                <a:xfrm flipV="1">
                  <a:off x="7406194" y="5013490"/>
                  <a:ext cx="0" cy="15653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2" name="Straight Arrow Connector 311">
                  <a:extLst>
                    <a:ext uri="{FF2B5EF4-FFF2-40B4-BE49-F238E27FC236}">
                      <a16:creationId xmlns:a16="http://schemas.microsoft.com/office/drawing/2014/main" id="{1B8F71D6-703E-4C80-828F-B40184B1177D}"/>
                    </a:ext>
                  </a:extLst>
                </p:cNvPr>
                <p:cNvCxnSpPr>
                  <a:cxnSpLocks/>
                  <a:stCxn id="293" idx="0"/>
                  <a:endCxn id="301" idx="2"/>
                </p:cNvCxnSpPr>
                <p:nvPr/>
              </p:nvCxnSpPr>
              <p:spPr>
                <a:xfrm flipV="1">
                  <a:off x="3977194" y="4585820"/>
                  <a:ext cx="346675" cy="15877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3" name="Straight Arrow Connector 312">
                  <a:extLst>
                    <a:ext uri="{FF2B5EF4-FFF2-40B4-BE49-F238E27FC236}">
                      <a16:creationId xmlns:a16="http://schemas.microsoft.com/office/drawing/2014/main" id="{B8227FFF-5AEF-4E69-BFE3-CCCEF101FDB0}"/>
                    </a:ext>
                  </a:extLst>
                </p:cNvPr>
                <p:cNvCxnSpPr>
                  <a:cxnSpLocks/>
                  <a:stCxn id="294" idx="0"/>
                  <a:endCxn id="301" idx="2"/>
                </p:cNvCxnSpPr>
                <p:nvPr/>
              </p:nvCxnSpPr>
              <p:spPr>
                <a:xfrm flipH="1" flipV="1">
                  <a:off x="4323869" y="4585820"/>
                  <a:ext cx="339125" cy="15876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4" name="Straight Arrow Connector 313">
                  <a:extLst>
                    <a:ext uri="{FF2B5EF4-FFF2-40B4-BE49-F238E27FC236}">
                      <a16:creationId xmlns:a16="http://schemas.microsoft.com/office/drawing/2014/main" id="{74182643-F2AF-4BFA-BCDA-852B153FB525}"/>
                    </a:ext>
                  </a:extLst>
                </p:cNvPr>
                <p:cNvCxnSpPr>
                  <a:cxnSpLocks/>
                  <a:stCxn id="295" idx="0"/>
                  <a:endCxn id="302" idx="2"/>
                </p:cNvCxnSpPr>
                <p:nvPr/>
              </p:nvCxnSpPr>
              <p:spPr>
                <a:xfrm flipV="1">
                  <a:off x="5348794" y="4585820"/>
                  <a:ext cx="339123" cy="158768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5" name="Straight Arrow Connector 314">
                  <a:extLst>
                    <a:ext uri="{FF2B5EF4-FFF2-40B4-BE49-F238E27FC236}">
                      <a16:creationId xmlns:a16="http://schemas.microsoft.com/office/drawing/2014/main" id="{0115D8A5-C3D1-4347-8D7D-7AE9E6D23E52}"/>
                    </a:ext>
                  </a:extLst>
                </p:cNvPr>
                <p:cNvCxnSpPr>
                  <a:cxnSpLocks/>
                  <a:stCxn id="296" idx="0"/>
                  <a:endCxn id="302" idx="2"/>
                </p:cNvCxnSpPr>
                <p:nvPr/>
              </p:nvCxnSpPr>
              <p:spPr>
                <a:xfrm flipH="1" flipV="1">
                  <a:off x="5687917" y="4585820"/>
                  <a:ext cx="346677" cy="15362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6" name="Straight Arrow Connector 315">
                  <a:extLst>
                    <a:ext uri="{FF2B5EF4-FFF2-40B4-BE49-F238E27FC236}">
                      <a16:creationId xmlns:a16="http://schemas.microsoft.com/office/drawing/2014/main" id="{7F1C2C19-1E5A-456C-A66B-54943B5CC0CE}"/>
                    </a:ext>
                  </a:extLst>
                </p:cNvPr>
                <p:cNvCxnSpPr>
                  <a:cxnSpLocks/>
                  <a:stCxn id="297" idx="0"/>
                  <a:endCxn id="303" idx="2"/>
                </p:cNvCxnSpPr>
                <p:nvPr/>
              </p:nvCxnSpPr>
              <p:spPr>
                <a:xfrm flipV="1">
                  <a:off x="6720394" y="4581717"/>
                  <a:ext cx="331571" cy="157727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7" name="Straight Arrow Connector 316">
                  <a:extLst>
                    <a:ext uri="{FF2B5EF4-FFF2-40B4-BE49-F238E27FC236}">
                      <a16:creationId xmlns:a16="http://schemas.microsoft.com/office/drawing/2014/main" id="{C27F37E8-A9B3-4B0B-8DC0-E81C8AE66629}"/>
                    </a:ext>
                  </a:extLst>
                </p:cNvPr>
                <p:cNvCxnSpPr>
                  <a:cxnSpLocks/>
                  <a:stCxn id="298" idx="0"/>
                  <a:endCxn id="303" idx="2"/>
                </p:cNvCxnSpPr>
                <p:nvPr/>
              </p:nvCxnSpPr>
              <p:spPr>
                <a:xfrm flipH="1" flipV="1">
                  <a:off x="7051965" y="4581717"/>
                  <a:ext cx="354229" cy="157726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8" name="Straight Arrow Connector 317">
                  <a:extLst>
                    <a:ext uri="{FF2B5EF4-FFF2-40B4-BE49-F238E27FC236}">
                      <a16:creationId xmlns:a16="http://schemas.microsoft.com/office/drawing/2014/main" id="{99499667-2971-4E27-85F3-B3915872E681}"/>
                    </a:ext>
                  </a:extLst>
                </p:cNvPr>
                <p:cNvCxnSpPr>
                  <a:cxnSpLocks/>
                  <a:stCxn id="301" idx="0"/>
                  <a:endCxn id="304" idx="2"/>
                </p:cNvCxnSpPr>
                <p:nvPr/>
              </p:nvCxnSpPr>
              <p:spPr>
                <a:xfrm flipV="1">
                  <a:off x="4323869" y="4199400"/>
                  <a:ext cx="681861" cy="11237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19" name="Straight Arrow Connector 318">
                  <a:extLst>
                    <a:ext uri="{FF2B5EF4-FFF2-40B4-BE49-F238E27FC236}">
                      <a16:creationId xmlns:a16="http://schemas.microsoft.com/office/drawing/2014/main" id="{71D7A3A8-6C6B-4435-8773-C297ACAB34CA}"/>
                    </a:ext>
                  </a:extLst>
                </p:cNvPr>
                <p:cNvCxnSpPr>
                  <a:cxnSpLocks/>
                  <a:stCxn id="302" idx="0"/>
                  <a:endCxn id="304" idx="2"/>
                </p:cNvCxnSpPr>
                <p:nvPr/>
              </p:nvCxnSpPr>
              <p:spPr>
                <a:xfrm flipH="1" flipV="1">
                  <a:off x="5005730" y="4199400"/>
                  <a:ext cx="682187" cy="11237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20" name="Straight Arrow Connector 319">
                  <a:extLst>
                    <a:ext uri="{FF2B5EF4-FFF2-40B4-BE49-F238E27FC236}">
                      <a16:creationId xmlns:a16="http://schemas.microsoft.com/office/drawing/2014/main" id="{E42DA509-03E2-4805-A2A7-AB4FC64F42D4}"/>
                    </a:ext>
                  </a:extLst>
                </p:cNvPr>
                <p:cNvCxnSpPr>
                  <a:cxnSpLocks/>
                  <a:stCxn id="303" idx="0"/>
                  <a:endCxn id="305" idx="2"/>
                </p:cNvCxnSpPr>
                <p:nvPr/>
              </p:nvCxnSpPr>
              <p:spPr>
                <a:xfrm flipH="1" flipV="1">
                  <a:off x="5691695" y="3702088"/>
                  <a:ext cx="1360270" cy="605582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321" name="Straight Arrow Connector 320">
                  <a:extLst>
                    <a:ext uri="{FF2B5EF4-FFF2-40B4-BE49-F238E27FC236}">
                      <a16:creationId xmlns:a16="http://schemas.microsoft.com/office/drawing/2014/main" id="{63B58F5A-F900-418A-A510-79D44013F7C7}"/>
                    </a:ext>
                  </a:extLst>
                </p:cNvPr>
                <p:cNvCxnSpPr>
                  <a:cxnSpLocks/>
                  <a:stCxn id="304" idx="0"/>
                  <a:endCxn id="305" idx="2"/>
                </p:cNvCxnSpPr>
                <p:nvPr/>
              </p:nvCxnSpPr>
              <p:spPr>
                <a:xfrm flipV="1">
                  <a:off x="5005730" y="3702088"/>
                  <a:ext cx="685965" cy="22326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322" name="Rectangle 321">
                  <a:extLst>
                    <a:ext uri="{FF2B5EF4-FFF2-40B4-BE49-F238E27FC236}">
                      <a16:creationId xmlns:a16="http://schemas.microsoft.com/office/drawing/2014/main" id="{648087A4-8FF9-408F-8F05-03C4D2E25E1B}"/>
                    </a:ext>
                  </a:extLst>
                </p:cNvPr>
                <p:cNvSpPr/>
                <p:nvPr/>
              </p:nvSpPr>
              <p:spPr>
                <a:xfrm>
                  <a:off x="3973417" y="2181526"/>
                  <a:ext cx="3429000" cy="274047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PrevBlock</a:t>
                  </a:r>
                  <a:r>
                    <a:rPr kumimoji="0" lang="en-US" sz="1200" b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Times New Roman" panose="02020603050405020304" pitchFamily="18" charset="0"/>
                    </a:rPr>
                    <a:t> Hash: 0x404fe…</a:t>
                  </a:r>
                </a:p>
              </p:txBody>
            </p:sp>
            <p:sp>
              <p:nvSpPr>
                <p:cNvPr id="323" name="Rectangle 322">
                  <a:extLst>
                    <a:ext uri="{FF2B5EF4-FFF2-40B4-BE49-F238E27FC236}">
                      <a16:creationId xmlns:a16="http://schemas.microsoft.com/office/drawing/2014/main" id="{90D8380A-1C83-4E98-8339-C0E2FD088FA9}"/>
                    </a:ext>
                  </a:extLst>
                </p:cNvPr>
                <p:cNvSpPr/>
                <p:nvPr/>
              </p:nvSpPr>
              <p:spPr>
                <a:xfrm>
                  <a:off x="3975423" y="2496432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ACCC524F-4A92-4C5A-B35D-3D9C7023D108}"/>
                    </a:ext>
                  </a:extLst>
                </p:cNvPr>
                <p:cNvSpPr/>
                <p:nvPr/>
              </p:nvSpPr>
              <p:spPr>
                <a:xfrm>
                  <a:off x="3973417" y="2807690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5" name="Rectangle 324">
                  <a:extLst>
                    <a:ext uri="{FF2B5EF4-FFF2-40B4-BE49-F238E27FC236}">
                      <a16:creationId xmlns:a16="http://schemas.microsoft.com/office/drawing/2014/main" id="{39B2F6BB-9C48-4503-A3F4-5339E41FB341}"/>
                    </a:ext>
                  </a:extLst>
                </p:cNvPr>
                <p:cNvSpPr/>
                <p:nvPr/>
              </p:nvSpPr>
              <p:spPr>
                <a:xfrm>
                  <a:off x="3973417" y="3116401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6" name="Rectangle 325">
                  <a:extLst>
                    <a:ext uri="{FF2B5EF4-FFF2-40B4-BE49-F238E27FC236}">
                      <a16:creationId xmlns:a16="http://schemas.microsoft.com/office/drawing/2014/main" id="{4BBFBBCA-562A-4292-81C9-4D2CFE2DD55D}"/>
                    </a:ext>
                  </a:extLst>
                </p:cNvPr>
                <p:cNvSpPr/>
                <p:nvPr/>
              </p:nvSpPr>
              <p:spPr>
                <a:xfrm>
                  <a:off x="3973417" y="1876463"/>
                  <a:ext cx="3429000" cy="27404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…</a:t>
                  </a:r>
                  <a:endParaRPr kumimoji="0" lang="en-US" sz="12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281" name="Straight Arrow Connector 280">
              <a:extLst>
                <a:ext uri="{FF2B5EF4-FFF2-40B4-BE49-F238E27FC236}">
                  <a16:creationId xmlns:a16="http://schemas.microsoft.com/office/drawing/2014/main" id="{2D2EF66E-E032-4660-8BB1-E5156631A304}"/>
                </a:ext>
              </a:extLst>
            </p:cNvPr>
            <p:cNvCxnSpPr>
              <a:stCxn id="330" idx="3"/>
              <a:endCxn id="408" idx="1"/>
            </p:cNvCxnSpPr>
            <p:nvPr/>
          </p:nvCxnSpPr>
          <p:spPr>
            <a:xfrm flipV="1">
              <a:off x="3392141" y="2536037"/>
              <a:ext cx="855039" cy="32454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2" name="Straight Arrow Connector 281">
              <a:extLst>
                <a:ext uri="{FF2B5EF4-FFF2-40B4-BE49-F238E27FC236}">
                  <a16:creationId xmlns:a16="http://schemas.microsoft.com/office/drawing/2014/main" id="{52BD3F7B-E0C5-4EF6-A64D-D141695E84A4}"/>
                </a:ext>
              </a:extLst>
            </p:cNvPr>
            <p:cNvCxnSpPr>
              <a:stCxn id="373" idx="3"/>
              <a:endCxn id="322" idx="1"/>
            </p:cNvCxnSpPr>
            <p:nvPr/>
          </p:nvCxnSpPr>
          <p:spPr>
            <a:xfrm flipV="1">
              <a:off x="8237059" y="2527654"/>
              <a:ext cx="860225" cy="33292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71692539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FE751-8E15-43EB-8DDE-C7EDBF79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Transactions Graph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0294C-D84D-403B-8C76-A11CC411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24BD7-CFD0-4819-B7D2-34F449AC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E24A6-A84D-4FC7-9112-CE558C7F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C33744D-5414-4633-B614-C1CCA317851E}"/>
              </a:ext>
            </a:extLst>
          </p:cNvPr>
          <p:cNvGrpSpPr/>
          <p:nvPr/>
        </p:nvGrpSpPr>
        <p:grpSpPr>
          <a:xfrm>
            <a:off x="1655182" y="1340768"/>
            <a:ext cx="8799035" cy="4870143"/>
            <a:chOff x="1355769" y="1310640"/>
            <a:chExt cx="8799035" cy="4870143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2F977DFD-C51D-450F-B80D-9F016DC197F4}"/>
                </a:ext>
              </a:extLst>
            </p:cNvPr>
            <p:cNvSpPr/>
            <p:nvPr/>
          </p:nvSpPr>
          <p:spPr>
            <a:xfrm>
              <a:off x="3895496" y="1522011"/>
              <a:ext cx="1395637" cy="2643589"/>
            </a:xfrm>
            <a:prstGeom prst="round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57E9982B-769B-4659-80AC-9D390F18F070}"/>
                </a:ext>
              </a:extLst>
            </p:cNvPr>
            <p:cNvSpPr/>
            <p:nvPr/>
          </p:nvSpPr>
          <p:spPr>
            <a:xfrm>
              <a:off x="2184787" y="1310640"/>
              <a:ext cx="1477090" cy="3270287"/>
            </a:xfrm>
            <a:prstGeom prst="roundRect">
              <a:avLst/>
            </a:prstGeom>
            <a:noFill/>
            <a:ln w="381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4E3238-C3D4-4B82-82B8-C3378873D2E0}"/>
                </a:ext>
              </a:extLst>
            </p:cNvPr>
            <p:cNvGrpSpPr/>
            <p:nvPr/>
          </p:nvGrpSpPr>
          <p:grpSpPr>
            <a:xfrm>
              <a:off x="1355769" y="4580927"/>
              <a:ext cx="8799035" cy="1599856"/>
              <a:chOff x="1324220" y="3183864"/>
              <a:chExt cx="8799035" cy="1599856"/>
            </a:xfrm>
          </p:grpSpPr>
          <p:sp>
            <p:nvSpPr>
              <p:cNvPr id="82" name="Rectangle: Rounded Corners 81">
                <a:extLst>
                  <a:ext uri="{FF2B5EF4-FFF2-40B4-BE49-F238E27FC236}">
                    <a16:creationId xmlns:a16="http://schemas.microsoft.com/office/drawing/2014/main" id="{3D8DA00E-83D4-4B79-A305-E357BB92C0A4}"/>
                  </a:ext>
                </a:extLst>
              </p:cNvPr>
              <p:cNvSpPr/>
              <p:nvPr/>
            </p:nvSpPr>
            <p:spPr bwMode="auto">
              <a:xfrm>
                <a:off x="1324220" y="3399888"/>
                <a:ext cx="648072" cy="64807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86C57892-7455-46BA-A55B-7FFBD9BD0E38}"/>
                  </a:ext>
                </a:extLst>
              </p:cNvPr>
              <p:cNvSpPr/>
              <p:nvPr/>
            </p:nvSpPr>
            <p:spPr bwMode="auto">
              <a:xfrm>
                <a:off x="2153238" y="3399888"/>
                <a:ext cx="648072" cy="64807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84" name="Rectangle: Rounded Corners 83">
                <a:extLst>
                  <a:ext uri="{FF2B5EF4-FFF2-40B4-BE49-F238E27FC236}">
                    <a16:creationId xmlns:a16="http://schemas.microsoft.com/office/drawing/2014/main" id="{F48CDEA1-1C07-4574-93D1-389C112CE130}"/>
                  </a:ext>
                </a:extLst>
              </p:cNvPr>
              <p:cNvSpPr/>
              <p:nvPr/>
            </p:nvSpPr>
            <p:spPr bwMode="auto">
              <a:xfrm>
                <a:off x="2982256" y="3410602"/>
                <a:ext cx="648072" cy="64807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F90348E5-A11C-429D-9961-326DD2155D35}"/>
                  </a:ext>
                </a:extLst>
              </p:cNvPr>
              <p:cNvSpPr/>
              <p:nvPr/>
            </p:nvSpPr>
            <p:spPr bwMode="auto">
              <a:xfrm>
                <a:off x="3811274" y="3410602"/>
                <a:ext cx="648072" cy="64807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rgbClr val="FFC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86" name="Rectangle: Rounded Corners 85">
                <a:extLst>
                  <a:ext uri="{FF2B5EF4-FFF2-40B4-BE49-F238E27FC236}">
                    <a16:creationId xmlns:a16="http://schemas.microsoft.com/office/drawing/2014/main" id="{4E7BA414-B5FF-4C72-B24D-D958B0264520}"/>
                  </a:ext>
                </a:extLst>
              </p:cNvPr>
              <p:cNvSpPr/>
              <p:nvPr/>
            </p:nvSpPr>
            <p:spPr bwMode="auto">
              <a:xfrm>
                <a:off x="4640292" y="3410602"/>
                <a:ext cx="648072" cy="64807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rgbClr val="70AD47">
                    <a:lumMod val="20000"/>
                    <a:lumOff val="8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4</a:t>
                </a:r>
              </a:p>
            </p:txBody>
          </p:sp>
          <p:sp>
            <p:nvSpPr>
              <p:cNvPr id="87" name="Rectangle: Rounded Corners 86">
                <a:extLst>
                  <a:ext uri="{FF2B5EF4-FFF2-40B4-BE49-F238E27FC236}">
                    <a16:creationId xmlns:a16="http://schemas.microsoft.com/office/drawing/2014/main" id="{AC4763EC-30EC-4FF1-A938-28C14DF26026}"/>
                  </a:ext>
                </a:extLst>
              </p:cNvPr>
              <p:cNvSpPr/>
              <p:nvPr/>
            </p:nvSpPr>
            <p:spPr bwMode="auto">
              <a:xfrm>
                <a:off x="5464218" y="3399888"/>
                <a:ext cx="648072" cy="64807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5</a:t>
                </a:r>
              </a:p>
            </p:txBody>
          </p:sp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715B1388-68D6-4057-9906-94412E4F28D5}"/>
                  </a:ext>
                </a:extLst>
              </p:cNvPr>
              <p:cNvSpPr/>
              <p:nvPr/>
            </p:nvSpPr>
            <p:spPr bwMode="auto">
              <a:xfrm>
                <a:off x="6293236" y="3399888"/>
                <a:ext cx="648072" cy="64807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6</a:t>
                </a:r>
              </a:p>
            </p:txBody>
          </p:sp>
          <p:sp>
            <p:nvSpPr>
              <p:cNvPr id="89" name="Rectangle: Rounded Corners 88">
                <a:extLst>
                  <a:ext uri="{FF2B5EF4-FFF2-40B4-BE49-F238E27FC236}">
                    <a16:creationId xmlns:a16="http://schemas.microsoft.com/office/drawing/2014/main" id="{821D287F-4DA3-4EE6-99CD-7A8DB344B377}"/>
                  </a:ext>
                </a:extLst>
              </p:cNvPr>
              <p:cNvSpPr/>
              <p:nvPr/>
            </p:nvSpPr>
            <p:spPr bwMode="auto">
              <a:xfrm>
                <a:off x="7117162" y="3399888"/>
                <a:ext cx="648072" cy="64807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7</a:t>
                </a:r>
              </a:p>
            </p:txBody>
          </p: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42B126B7-C5A9-4E6A-A1F4-1CF4BB35A2D3}"/>
                  </a:ext>
                </a:extLst>
              </p:cNvPr>
              <p:cNvCxnSpPr/>
              <p:nvPr/>
            </p:nvCxnSpPr>
            <p:spPr bwMode="auto">
              <a:xfrm flipH="1">
                <a:off x="1972292" y="3723924"/>
                <a:ext cx="180946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>
                    <a:alpha val="50000"/>
                  </a:sysClr>
                </a:solidFill>
                <a:prstDash val="solid"/>
                <a:miter lim="800000"/>
                <a:headEnd type="none" w="med" len="med"/>
                <a:tailEnd type="triangle"/>
              </a:ln>
              <a:effectLst/>
            </p:spPr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7D1187A0-85DF-449B-B568-6525DF63BFF3}"/>
                  </a:ext>
                </a:extLst>
              </p:cNvPr>
              <p:cNvCxnSpPr/>
              <p:nvPr/>
            </p:nvCxnSpPr>
            <p:spPr bwMode="auto">
              <a:xfrm flipH="1">
                <a:off x="3630328" y="3734638"/>
                <a:ext cx="180946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>
                    <a:alpha val="50000"/>
                  </a:sysClr>
                </a:solidFill>
                <a:prstDash val="solid"/>
                <a:miter lim="800000"/>
                <a:headEnd type="none" w="med" len="med"/>
                <a:tailEnd type="triangle"/>
              </a:ln>
              <a:effectLst/>
            </p:spPr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6DD93F18-5C5F-4F43-AB69-A5D49B6C24A5}"/>
                  </a:ext>
                </a:extLst>
              </p:cNvPr>
              <p:cNvCxnSpPr/>
              <p:nvPr/>
            </p:nvCxnSpPr>
            <p:spPr bwMode="auto">
              <a:xfrm flipH="1">
                <a:off x="4459346" y="3734638"/>
                <a:ext cx="180946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>
                    <a:alpha val="50000"/>
                  </a:sysClr>
                </a:solidFill>
                <a:prstDash val="solid"/>
                <a:miter lim="800000"/>
                <a:headEnd type="none" w="med" len="med"/>
                <a:tailEnd type="triangle"/>
              </a:ln>
              <a:effectLst/>
            </p:spPr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242EC82B-B672-40E9-84E3-88371F739949}"/>
                  </a:ext>
                </a:extLst>
              </p:cNvPr>
              <p:cNvCxnSpPr/>
              <p:nvPr/>
            </p:nvCxnSpPr>
            <p:spPr bwMode="auto">
              <a:xfrm flipH="1">
                <a:off x="6112290" y="3723924"/>
                <a:ext cx="180946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>
                    <a:alpha val="50000"/>
                  </a:sysClr>
                </a:solidFill>
                <a:prstDash val="solid"/>
                <a:miter lim="800000"/>
                <a:headEnd type="none" w="med" len="med"/>
                <a:tailEnd type="triangle"/>
              </a:ln>
              <a:effectLst/>
            </p:spPr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19741B4A-5F66-4B8E-B987-64E7A121F7E0}"/>
                  </a:ext>
                </a:extLst>
              </p:cNvPr>
              <p:cNvCxnSpPr/>
              <p:nvPr/>
            </p:nvCxnSpPr>
            <p:spPr bwMode="auto">
              <a:xfrm flipH="1">
                <a:off x="6941308" y="3723924"/>
                <a:ext cx="175854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>
                    <a:alpha val="50000"/>
                  </a:sysClr>
                </a:solidFill>
                <a:prstDash val="solid"/>
                <a:miter lim="800000"/>
                <a:headEnd type="none" w="med" len="med"/>
                <a:tailEnd type="triangle"/>
              </a:ln>
              <a:effectLst/>
            </p:spPr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D277B47C-5360-42DF-8844-FCBE75382817}"/>
                  </a:ext>
                </a:extLst>
              </p:cNvPr>
              <p:cNvCxnSpPr>
                <a:cxnSpLocks/>
                <a:stCxn id="84" idx="1"/>
                <a:endCxn id="83" idx="3"/>
              </p:cNvCxnSpPr>
              <p:nvPr/>
            </p:nvCxnSpPr>
            <p:spPr bwMode="auto">
              <a:xfrm flipH="1" flipV="1">
                <a:off x="2801310" y="3723924"/>
                <a:ext cx="180946" cy="10714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>
                    <a:alpha val="50000"/>
                  </a:sysClr>
                </a:solidFill>
                <a:prstDash val="solid"/>
                <a:miter lim="800000"/>
                <a:headEnd type="none" w="med" len="med"/>
                <a:tailEnd type="triangle"/>
              </a:ln>
              <a:effectLst/>
            </p:spPr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44CD9D34-EC01-4256-9B00-6EF5034CEF70}"/>
                  </a:ext>
                </a:extLst>
              </p:cNvPr>
              <p:cNvCxnSpPr>
                <a:cxnSpLocks/>
                <a:stCxn id="87" idx="1"/>
                <a:endCxn id="86" idx="3"/>
              </p:cNvCxnSpPr>
              <p:nvPr/>
            </p:nvCxnSpPr>
            <p:spPr bwMode="auto">
              <a:xfrm flipH="1">
                <a:off x="5288364" y="3723924"/>
                <a:ext cx="175854" cy="10714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>
                    <a:alpha val="50000"/>
                  </a:sysClr>
                </a:solidFill>
                <a:prstDash val="solid"/>
                <a:miter lim="800000"/>
                <a:headEnd type="none" w="med" len="med"/>
                <a:tailEnd type="triangle"/>
              </a:ln>
              <a:effectLst/>
            </p:spPr>
          </p:cxn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905A961B-C69D-4FA4-AF11-55001E54B1E7}"/>
                  </a:ext>
                </a:extLst>
              </p:cNvPr>
              <p:cNvCxnSpPr>
                <a:cxnSpLocks/>
                <a:endCxn id="89" idx="3"/>
              </p:cNvCxnSpPr>
              <p:nvPr/>
            </p:nvCxnSpPr>
            <p:spPr bwMode="auto">
              <a:xfrm flipH="1">
                <a:off x="7765234" y="3723924"/>
                <a:ext cx="471754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>
                    <a:alpha val="50000"/>
                  </a:sysClr>
                </a:solidFill>
                <a:prstDash val="sysDot"/>
                <a:miter lim="800000"/>
                <a:headEnd type="none" w="med" len="med"/>
                <a:tailEnd type="triangle"/>
              </a:ln>
              <a:effectLst/>
            </p:spPr>
          </p:cxnSp>
          <p:sp>
            <p:nvSpPr>
              <p:cNvPr id="98" name="Rectangle: Rounded Corners 97">
                <a:extLst>
                  <a:ext uri="{FF2B5EF4-FFF2-40B4-BE49-F238E27FC236}">
                    <a16:creationId xmlns:a16="http://schemas.microsoft.com/office/drawing/2014/main" id="{B85F0768-E660-4764-AAC7-591E3001273E}"/>
                  </a:ext>
                </a:extLst>
              </p:cNvPr>
              <p:cNvSpPr/>
              <p:nvPr/>
            </p:nvSpPr>
            <p:spPr bwMode="auto">
              <a:xfrm>
                <a:off x="9101084" y="3183864"/>
                <a:ext cx="1022171" cy="1080120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Block</a:t>
                </a:r>
              </a:p>
            </p:txBody>
          </p: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C9ADEBB9-B89F-4F5E-9CDE-A1C7949A0FC2}"/>
                  </a:ext>
                </a:extLst>
              </p:cNvPr>
              <p:cNvCxnSpPr/>
              <p:nvPr/>
            </p:nvCxnSpPr>
            <p:spPr bwMode="auto">
              <a:xfrm>
                <a:off x="1324220" y="4599054"/>
                <a:ext cx="6840000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triangle"/>
              </a:ln>
              <a:effectLst/>
            </p:spPr>
          </p:cxn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CEF1DCC9-471B-416B-BBDC-1E428B726FEA}"/>
                  </a:ext>
                </a:extLst>
              </p:cNvPr>
              <p:cNvSpPr txBox="1"/>
              <p:nvPr/>
            </p:nvSpPr>
            <p:spPr>
              <a:xfrm>
                <a:off x="8164220" y="4414388"/>
                <a:ext cx="697627" cy="36933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Times New Roman" panose="02020603050405020304" pitchFamily="18" charset="0"/>
                  </a:rPr>
                  <a:t>Time</a:t>
                </a:r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6CB82943-520C-4841-B38F-D5C46DE652C5}"/>
                </a:ext>
              </a:extLst>
            </p:cNvPr>
            <p:cNvSpPr/>
            <p:nvPr/>
          </p:nvSpPr>
          <p:spPr>
            <a:xfrm>
              <a:off x="2367665" y="1522012"/>
              <a:ext cx="1082555" cy="54095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Coinbase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Tx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C0CE04C-33B0-4C38-96BF-31076AF2E980}"/>
                </a:ext>
              </a:extLst>
            </p:cNvPr>
            <p:cNvSpPr/>
            <p:nvPr/>
          </p:nvSpPr>
          <p:spPr>
            <a:xfrm>
              <a:off x="4025703" y="1746410"/>
              <a:ext cx="1082555" cy="54095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Coinbase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Tx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F47DC4C-BD87-4D57-8071-25763E684D53}"/>
                </a:ext>
              </a:extLst>
            </p:cNvPr>
            <p:cNvSpPr/>
            <p:nvPr/>
          </p:nvSpPr>
          <p:spPr>
            <a:xfrm>
              <a:off x="2367666" y="3050225"/>
              <a:ext cx="1082555" cy="54095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Tx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BF0615B-687D-4E7C-BDF5-7D131DE918AE}"/>
                </a:ext>
              </a:extLst>
            </p:cNvPr>
            <p:cNvSpPr/>
            <p:nvPr/>
          </p:nvSpPr>
          <p:spPr>
            <a:xfrm>
              <a:off x="2367667" y="3815576"/>
              <a:ext cx="1082555" cy="54095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Tx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9B9D6F5-4832-439B-8C13-DAEE5CFC8935}"/>
                </a:ext>
              </a:extLst>
            </p:cNvPr>
            <p:cNvSpPr/>
            <p:nvPr/>
          </p:nvSpPr>
          <p:spPr>
            <a:xfrm>
              <a:off x="4025700" y="2613408"/>
              <a:ext cx="1082555" cy="54095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Tx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4367AECE-B72A-44E4-BD78-2A183874297F}"/>
                </a:ext>
              </a:extLst>
            </p:cNvPr>
            <p:cNvSpPr/>
            <p:nvPr/>
          </p:nvSpPr>
          <p:spPr>
            <a:xfrm>
              <a:off x="4025701" y="3441083"/>
              <a:ext cx="1082555" cy="54095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Tx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47C7F20-9DDC-4516-8146-C38D61C4215F}"/>
                </a:ext>
              </a:extLst>
            </p:cNvPr>
            <p:cNvSpPr/>
            <p:nvPr/>
          </p:nvSpPr>
          <p:spPr>
            <a:xfrm>
              <a:off x="2367665" y="2287363"/>
              <a:ext cx="1082555" cy="54095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Tx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1A325E28-1A4B-4594-A055-7C723882EC41}"/>
                </a:ext>
              </a:extLst>
            </p:cNvPr>
            <p:cNvCxnSpPr>
              <a:cxnSpLocks/>
              <a:stCxn id="58" idx="3"/>
              <a:endCxn id="62" idx="1"/>
            </p:cNvCxnSpPr>
            <p:nvPr/>
          </p:nvCxnSpPr>
          <p:spPr>
            <a:xfrm>
              <a:off x="3450220" y="1792489"/>
              <a:ext cx="575480" cy="109139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EF3F2175-D3D6-4297-B6B0-FBF145AFADBB}"/>
                </a:ext>
              </a:extLst>
            </p:cNvPr>
            <p:cNvCxnSpPr>
              <a:stCxn id="64" idx="3"/>
              <a:endCxn id="62" idx="1"/>
            </p:cNvCxnSpPr>
            <p:nvPr/>
          </p:nvCxnSpPr>
          <p:spPr>
            <a:xfrm>
              <a:off x="3450220" y="2557840"/>
              <a:ext cx="575480" cy="32604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A8CB43BD-CA18-4216-B454-66ACFCB1989F}"/>
                </a:ext>
              </a:extLst>
            </p:cNvPr>
            <p:cNvCxnSpPr>
              <a:cxnSpLocks/>
              <a:stCxn id="60" idx="3"/>
              <a:endCxn id="63" idx="1"/>
            </p:cNvCxnSpPr>
            <p:nvPr/>
          </p:nvCxnSpPr>
          <p:spPr>
            <a:xfrm>
              <a:off x="3450221" y="3320702"/>
              <a:ext cx="575480" cy="390858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1B1D8F8D-89C7-47E3-BF4E-C3307CF213B6}"/>
                </a:ext>
              </a:extLst>
            </p:cNvPr>
            <p:cNvCxnSpPr>
              <a:stCxn id="61" idx="3"/>
              <a:endCxn id="63" idx="1"/>
            </p:cNvCxnSpPr>
            <p:nvPr/>
          </p:nvCxnSpPr>
          <p:spPr>
            <a:xfrm flipV="1">
              <a:off x="3450222" y="3711560"/>
              <a:ext cx="575479" cy="37449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25D8C56-00A8-46BB-83A5-FC862B7F9328}"/>
                </a:ext>
              </a:extLst>
            </p:cNvPr>
            <p:cNvSpPr/>
            <p:nvPr/>
          </p:nvSpPr>
          <p:spPr>
            <a:xfrm>
              <a:off x="5678647" y="2824505"/>
              <a:ext cx="1082555" cy="54095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Tx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2AA8A253-1278-422C-A732-1BEF37A153CF}"/>
                </a:ext>
              </a:extLst>
            </p:cNvPr>
            <p:cNvCxnSpPr>
              <a:stCxn id="69" idx="1"/>
              <a:endCxn id="62" idx="3"/>
            </p:cNvCxnSpPr>
            <p:nvPr/>
          </p:nvCxnSpPr>
          <p:spPr>
            <a:xfrm flipH="1" flipV="1">
              <a:off x="5108255" y="2883885"/>
              <a:ext cx="570392" cy="211097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8E049D6-E195-4417-9052-646507EAD349}"/>
                </a:ext>
              </a:extLst>
            </p:cNvPr>
            <p:cNvCxnSpPr>
              <a:stCxn id="69" idx="1"/>
              <a:endCxn id="59" idx="3"/>
            </p:cNvCxnSpPr>
            <p:nvPr/>
          </p:nvCxnSpPr>
          <p:spPr>
            <a:xfrm flipH="1" flipV="1">
              <a:off x="5108258" y="2016887"/>
              <a:ext cx="570389" cy="1078095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7E693EBB-CAE8-416D-9BA0-45C853963730}"/>
                </a:ext>
              </a:extLst>
            </p:cNvPr>
            <p:cNvCxnSpPr>
              <a:stCxn id="69" idx="1"/>
              <a:endCxn id="63" idx="3"/>
            </p:cNvCxnSpPr>
            <p:nvPr/>
          </p:nvCxnSpPr>
          <p:spPr>
            <a:xfrm flipH="1">
              <a:off x="5108256" y="3094982"/>
              <a:ext cx="570391" cy="616578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1D2DC5E7-96CF-4F69-B347-FD9952B52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2474" y="3076102"/>
              <a:ext cx="304800" cy="304800"/>
            </a:xfrm>
            <a:prstGeom prst="rect">
              <a:avLst/>
            </a:prstGeom>
          </p:spPr>
        </p:pic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D98A5DE-6A93-4AE4-A24B-4C132F9D8654}"/>
                </a:ext>
              </a:extLst>
            </p:cNvPr>
            <p:cNvSpPr/>
            <p:nvPr/>
          </p:nvSpPr>
          <p:spPr>
            <a:xfrm>
              <a:off x="5681067" y="2016438"/>
              <a:ext cx="1082555" cy="54095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Coinbase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Tx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373A9CFA-5FAE-4466-BBB4-AC558F26C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8497" y="2262813"/>
              <a:ext cx="304800" cy="304800"/>
            </a:xfrm>
            <a:prstGeom prst="rect">
              <a:avLst/>
            </a:prstGeom>
          </p:spPr>
        </p:pic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52841A1A-414A-4A8F-87F6-91828CC8A0D5}"/>
                </a:ext>
              </a:extLst>
            </p:cNvPr>
            <p:cNvCxnSpPr>
              <a:cxnSpLocks/>
              <a:stCxn id="64" idx="1"/>
            </p:cNvCxnSpPr>
            <p:nvPr/>
          </p:nvCxnSpPr>
          <p:spPr>
            <a:xfrm flipH="1">
              <a:off x="1623180" y="2557840"/>
              <a:ext cx="744485" cy="28973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E9C4FDD5-96D3-446D-B7BD-7036D5E34CFE}"/>
                </a:ext>
              </a:extLst>
            </p:cNvPr>
            <p:cNvCxnSpPr>
              <a:stCxn id="64" idx="1"/>
            </p:cNvCxnSpPr>
            <p:nvPr/>
          </p:nvCxnSpPr>
          <p:spPr>
            <a:xfrm flipH="1" flipV="1">
              <a:off x="1625600" y="2241782"/>
              <a:ext cx="742065" cy="316058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937CA497-A2D3-4B8D-93E7-12F9F9C28A2F}"/>
                </a:ext>
              </a:extLst>
            </p:cNvPr>
            <p:cNvCxnSpPr>
              <a:cxnSpLocks/>
              <a:stCxn id="60" idx="1"/>
            </p:cNvCxnSpPr>
            <p:nvPr/>
          </p:nvCxnSpPr>
          <p:spPr>
            <a:xfrm flipH="1">
              <a:off x="1623180" y="3320702"/>
              <a:ext cx="744486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C1C2152E-3185-4DF0-8440-5A06175F44A6}"/>
                </a:ext>
              </a:extLst>
            </p:cNvPr>
            <p:cNvCxnSpPr>
              <a:stCxn id="61" idx="1"/>
            </p:cNvCxnSpPr>
            <p:nvPr/>
          </p:nvCxnSpPr>
          <p:spPr>
            <a:xfrm flipH="1">
              <a:off x="1623180" y="4086053"/>
              <a:ext cx="744487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1D3DE451-3128-484D-BFC8-A55B7745AC92}"/>
                </a:ext>
              </a:extLst>
            </p:cNvPr>
            <p:cNvSpPr/>
            <p:nvPr/>
          </p:nvSpPr>
          <p:spPr>
            <a:xfrm>
              <a:off x="5560566" y="1792489"/>
              <a:ext cx="1330841" cy="1798689"/>
            </a:xfrm>
            <a:prstGeom prst="roundRect">
              <a:avLst/>
            </a:prstGeom>
            <a:noFill/>
            <a:ln w="38100" cap="flat" cmpd="sng" algn="ctr">
              <a:solidFill>
                <a:srgbClr val="70AD47">
                  <a:lumMod val="20000"/>
                  <a:lumOff val="8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720735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6">
            <a:extLst>
              <a:ext uri="{FF2B5EF4-FFF2-40B4-BE49-F238E27FC236}">
                <a16:creationId xmlns:a16="http://schemas.microsoft.com/office/drawing/2014/main" id="{17A82423-AEFE-4BC5-9AFA-C1E1A9E78434}"/>
              </a:ext>
            </a:extLst>
          </p:cNvPr>
          <p:cNvSpPr/>
          <p:nvPr/>
        </p:nvSpPr>
        <p:spPr bwMode="auto">
          <a:xfrm>
            <a:off x="0" y="1844824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9E0C26-A1B0-4FD0-A959-6B38C21DF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54AFE-3BBB-408D-820E-6955D0D54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029C0-D30E-4048-8F92-05DFEE901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8165F-F345-4AD3-B7DF-E2762E8C4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4215C23-5F7C-4E8B-859D-9E39BDB25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Blockchain Basics</a:t>
            </a:r>
          </a:p>
          <a:p>
            <a:pPr marL="342900" indent="-342900">
              <a:buAutoNum type="arabicPeriod"/>
            </a:pPr>
            <a:r>
              <a:rPr lang="en-US" sz="2400" dirty="0"/>
              <a:t>Wrap-up Bitcoin, Ethereum and Ripple</a:t>
            </a:r>
          </a:p>
          <a:p>
            <a:pPr marL="342900" indent="-342900">
              <a:buAutoNum type="arabicPeriod"/>
            </a:pPr>
            <a:r>
              <a:rPr lang="en-US" sz="2400" dirty="0"/>
              <a:t>Analysis Extract – High-level and Design Space</a:t>
            </a:r>
          </a:p>
        </p:txBody>
      </p:sp>
    </p:spTree>
    <p:extLst>
      <p:ext uri="{BB962C8B-B14F-4D97-AF65-F5344CB8AC3E}">
        <p14:creationId xmlns:p14="http://schemas.microsoft.com/office/powerpoint/2010/main" val="408871411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89F32-3186-40CC-97A1-B4C59C7CB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E48CC-C0DC-4728-95DC-C27625B09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		Bitcoin</a:t>
            </a:r>
          </a:p>
          <a:p>
            <a:pPr marL="981075" lvl="3" indent="0">
              <a:buNone/>
            </a:pPr>
            <a:r>
              <a:rPr lang="en-US" dirty="0"/>
              <a:t>Trustless and anonymous peer-to-peer electronic cash system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		Ethereum</a:t>
            </a:r>
          </a:p>
          <a:p>
            <a:pPr marL="981075" lvl="3" indent="0">
              <a:buNone/>
            </a:pPr>
            <a:r>
              <a:rPr lang="en-US" dirty="0"/>
              <a:t>General-purpose platform for building transaction-based state machines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		Ripple</a:t>
            </a:r>
          </a:p>
          <a:p>
            <a:pPr marL="981075" lvl="3" indent="0">
              <a:buNone/>
            </a:pPr>
            <a:r>
              <a:rPr lang="en-US" dirty="0"/>
              <a:t>One global connected payment network for cheaper and faster settlements</a:t>
            </a:r>
          </a:p>
          <a:p>
            <a:pPr marL="1266825" lvl="3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66825" lvl="3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66825" lvl="3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b="1" dirty="0"/>
              <a:t>Blockchains</a:t>
            </a:r>
          </a:p>
          <a:p>
            <a:pPr marL="357187" lvl="1" indent="0">
              <a:buNone/>
            </a:pPr>
            <a:r>
              <a:rPr lang="en-US" dirty="0"/>
              <a:t>Tamper-resistant blocks with non-reversible transactions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67E1-C9A7-482E-91B8-9B7FFA357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4D2EB-6097-4F5B-A85D-0A70F8985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Haffke Final Presentation Master’s Thesis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06F1D-4D31-4836-9095-BE6B15786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EFCDB3-BDC3-406B-A783-6879597575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40" y="3618181"/>
            <a:ext cx="564295" cy="5642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F02E97-B8F0-4307-AE58-6784CD15EA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025962"/>
            <a:ext cx="634626" cy="6346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D5BE7B-6361-4393-9B82-40CE24EB05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4" y="2348880"/>
            <a:ext cx="581009" cy="58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6972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1211 Matthes English Master Slide Deck (wide).potx" id="{4D364B63-B18C-4277-AAF9-60B33C155DAF}" vid="{486260EC-4064-4B52-A9CC-870AEA2DF30A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HaffkeFlorian-KickOff</Template>
  <TotalTime>0</TotalTime>
  <Words>1256</Words>
  <Application>Microsoft Office PowerPoint</Application>
  <PresentationFormat>Widescreen</PresentationFormat>
  <Paragraphs>461</Paragraphs>
  <Slides>26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 Unicode MS</vt:lpstr>
      <vt:lpstr>Helvetica Neue</vt:lpstr>
      <vt:lpstr>TUM Neue Helvetica 75 Bold</vt:lpstr>
      <vt:lpstr>Arial</vt:lpstr>
      <vt:lpstr>Calibri</vt:lpstr>
      <vt:lpstr>Times New Roman</vt:lpstr>
      <vt:lpstr>Wingdings</vt:lpstr>
      <vt:lpstr>Slides sebis 2013 2</vt:lpstr>
      <vt:lpstr>Technical Analysis of Established Blockchain Systems</vt:lpstr>
      <vt:lpstr>Outline</vt:lpstr>
      <vt:lpstr>Research Questions</vt:lpstr>
      <vt:lpstr>Research Questions</vt:lpstr>
      <vt:lpstr>Outline</vt:lpstr>
      <vt:lpstr>Chaining of Blocks</vt:lpstr>
      <vt:lpstr>Transactions Graph</vt:lpstr>
      <vt:lpstr>Outline</vt:lpstr>
      <vt:lpstr>Goals</vt:lpstr>
      <vt:lpstr>1. Setup: State Data</vt:lpstr>
      <vt:lpstr>2. Setup: Consensus and Transitions</vt:lpstr>
      <vt:lpstr>3. Setup: Peer-to-Peer Network</vt:lpstr>
      <vt:lpstr>Outline</vt:lpstr>
      <vt:lpstr>A Generic View of Blockchain Systems</vt:lpstr>
      <vt:lpstr>Morphology Part 1</vt:lpstr>
      <vt:lpstr>Morphology Part 2</vt:lpstr>
      <vt:lpstr>Classification Part 1</vt:lpstr>
      <vt:lpstr>Classification Part 2</vt:lpstr>
      <vt:lpstr>Questions and Feedback</vt:lpstr>
      <vt:lpstr>PowerPoint Presentation</vt:lpstr>
      <vt:lpstr>Appendix</vt:lpstr>
      <vt:lpstr>Research Strategy</vt:lpstr>
      <vt:lpstr>Digital Signature Scheme and Addresses</vt:lpstr>
      <vt:lpstr>Bitcoin Script Execution</vt:lpstr>
      <vt:lpstr>Ethereum Virtual Machine</vt:lpstr>
      <vt:lpstr>Ripple Issuance Transfers with Interledger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2017-07-07T02:15:53Z</dcterms:created>
  <dcterms:modified xsi:type="dcterms:W3CDTF">2017-11-20T05:29:27Z</dcterms:modified>
</cp:coreProperties>
</file>